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94" r:id="rId3"/>
    <p:sldId id="296" r:id="rId4"/>
    <p:sldId id="306" r:id="rId5"/>
    <p:sldId id="305" r:id="rId6"/>
    <p:sldId id="303" r:id="rId7"/>
    <p:sldId id="297" r:id="rId8"/>
    <p:sldId id="300" r:id="rId9"/>
    <p:sldId id="301" r:id="rId10"/>
    <p:sldId id="302" r:id="rId11"/>
    <p:sldId id="319" r:id="rId12"/>
    <p:sldId id="307" r:id="rId13"/>
    <p:sldId id="308" r:id="rId14"/>
    <p:sldId id="318" r:id="rId15"/>
    <p:sldId id="309" r:id="rId16"/>
    <p:sldId id="291" r:id="rId17"/>
    <p:sldId id="317" r:id="rId18"/>
    <p:sldId id="292" r:id="rId19"/>
  </p:sldIdLst>
  <p:sldSz cx="12192000" cy="6858000"/>
  <p:notesSz cx="6670675" cy="97774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26" cy="49056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8505" y="0"/>
            <a:ext cx="2890626" cy="49056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E3C4C-0CE1-462B-B4CF-ED6D76D43441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1638" y="1222375"/>
            <a:ext cx="5867400" cy="33004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7068" y="4705380"/>
            <a:ext cx="5336540" cy="384985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286846"/>
            <a:ext cx="2890626" cy="4905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8505" y="9286846"/>
            <a:ext cx="2890626" cy="4905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F4929-1C2B-4D8D-8AEA-0041EA1E1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953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Классификация м/о по убывающей степени устойчивости к ДС является научным обоснованием приема, который традиционно используют в дезинфектологии, а именно: «Режим применения дезинфицирующего средства, эффективный в отношении более устойчивого микроорганизма, является, как правило, эффективным в отношении других видов микроорганизмов, но с более низкой степенью устойчивости».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4B9210-E7C4-4268-AB8F-1D30E20452A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942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2C6FD09-5F33-427D-93D1-F7DDC88C49C0}" type="datetime1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A0CA-1557-4E9B-9F90-5EB30B561F86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920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49E9A-63B1-4F5E-B547-50C7142DD1E1}" type="datetime1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A0CA-1557-4E9B-9F90-5EB30B561F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414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80C62-B297-4D96-BC18-107C84A323BD}" type="datetime1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A0CA-1557-4E9B-9F90-5EB30B561F86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2161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DBFE7-9781-4878-A05F-7AB2A58F9487}" type="datetime1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A0CA-1557-4E9B-9F90-5EB30B561F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565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50A23-A7A4-417B-9196-A125F6685630}" type="datetime1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A0CA-1557-4E9B-9F90-5EB30B561F86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1884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70C91-0815-492B-AA25-C72A597EC8CF}" type="datetime1">
              <a:rPr lang="ru-RU" smtClean="0"/>
              <a:t>17.06.2026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A0CA-1557-4E9B-9F90-5EB30B561F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43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D331-FAED-4EC7-A5B6-35A288F2EC7A}" type="datetime1">
              <a:rPr lang="ru-RU" smtClean="0"/>
              <a:t>17.06.2026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A0CA-1557-4E9B-9F90-5EB30B561F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807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40AEE-8D09-46B4-B4FD-41C9253312D9}" type="datetime1">
              <a:rPr lang="ru-RU" smtClean="0"/>
              <a:t>17.06.2026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A0CA-1557-4E9B-9F90-5EB30B561F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923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FA55B-8F22-4DFE-A29C-F354D9987E33}" type="datetime1">
              <a:rPr lang="ru-RU" smtClean="0"/>
              <a:t>17.06.2026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A0CA-1557-4E9B-9F90-5EB30B561F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6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EC132-F61B-4467-9AA0-3B7D157B3D4B}" type="datetime1">
              <a:rPr lang="ru-RU" smtClean="0"/>
              <a:t>17.06.2026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A0CA-1557-4E9B-9F90-5EB30B561F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66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E285B-96CC-45CE-B695-8B37171DCEB7}" type="datetime1">
              <a:rPr lang="ru-RU" smtClean="0"/>
              <a:t>17.06.2026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A0CA-1557-4E9B-9F90-5EB30B561F86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5529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3E3CC12-CD48-4C19-9D72-4BD20A9F6352}" type="datetime1">
              <a:rPr lang="ru-RU" smtClean="0"/>
              <a:t>17.06.2026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952A0CA-1557-4E9B-9F90-5EB30B561F86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1164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hyperlink" Target="http://medecinetropicale.free.fr/images/cyclegiardia.gif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2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B430-8C8A-48AD-8256-1C67F6D3476B}" type="slidenum">
              <a:rPr lang="ru-RU" smtClean="0"/>
              <a:t>1</a:t>
            </a:fld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609598" y="2460080"/>
            <a:ext cx="10972800" cy="3143986"/>
            <a:chOff x="646539" y="2871520"/>
            <a:chExt cx="10972800" cy="3708599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808945" y="2871520"/>
              <a:ext cx="10647989" cy="161060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ctr"/>
              <a:r>
                <a:rPr lang="ru-RU" sz="3200" b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j-lt"/>
                  <a:ea typeface="Tahoma" panose="020B0604030504040204" pitchFamily="34" charset="0"/>
                  <a:cs typeface="Arial" panose="020B0604020202020204" pitchFamily="34" charset="0"/>
                </a:rPr>
                <a:t>Особенности </a:t>
              </a:r>
              <a:r>
                <a:rPr lang="ru-RU" sz="32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j-lt"/>
                  <a:ea typeface="Tahoma" panose="020B0604030504040204" pitchFamily="34" charset="0"/>
                  <a:cs typeface="Arial" panose="020B0604020202020204" pitchFamily="34" charset="0"/>
                </a:rPr>
                <a:t>дезинфекции при </a:t>
              </a:r>
            </a:p>
            <a:p>
              <a:pPr algn="ctr"/>
              <a:r>
                <a:rPr lang="ru-RU" sz="3200" b="1" dirty="0" smtClean="0">
                  <a:solidFill>
                    <a:schemeClr val="tx2">
                      <a:lumMod val="75000"/>
                      <a:lumOff val="25000"/>
                    </a:schemeClr>
                  </a:solidFill>
                  <a:latin typeface="+mj-lt"/>
                  <a:ea typeface="Tahoma" panose="020B0604030504040204" pitchFamily="34" charset="0"/>
                  <a:cs typeface="Arial" panose="020B0604020202020204" pitchFamily="34" charset="0"/>
                </a:rPr>
                <a:t>острых кишечных инфекциях (ОКИ)</a:t>
              </a:r>
              <a:endParaRPr lang="ru-RU" sz="32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" name="Прямая соединительная линия 5"/>
            <p:cNvCxnSpPr/>
            <p:nvPr/>
          </p:nvCxnSpPr>
          <p:spPr>
            <a:xfrm>
              <a:off x="883373" y="5259226"/>
              <a:ext cx="10235820" cy="13648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4E70513E-681B-79C4-D30F-ECDC29EF5E60}"/>
                </a:ext>
              </a:extLst>
            </p:cNvPr>
            <p:cNvSpPr/>
            <p:nvPr/>
          </p:nvSpPr>
          <p:spPr>
            <a:xfrm>
              <a:off x="646539" y="5488222"/>
              <a:ext cx="10972800" cy="10918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ru-RU" sz="2000" b="0" u="none" baseline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endParaRPr>
            </a:p>
            <a:p>
              <a:pPr algn="l"/>
              <a:r>
                <a:rPr lang="ru-RU" sz="2000" b="0" u="none" baseline="0" dirty="0">
                  <a:solidFill>
                    <a:schemeClr val="tx1"/>
                  </a:solidFill>
                  <a:latin typeface="+mj-lt"/>
                  <a:cs typeface="Arial" panose="020B0604020202020204" pitchFamily="34" charset="0"/>
                </a:rPr>
                <a:t>Наталья Ивановна Еремеева - зав. отделом дезинфекции и стерилизации с лабораторией микробиологии Института дезинфектологии, к.б.н.</a:t>
              </a:r>
              <a:endParaRPr lang="ru-RU" sz="2000" b="0" u="none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endParaRPr>
            </a:p>
            <a:p>
              <a:pPr algn="ctr"/>
              <a:endParaRPr lang="ru-RU" sz="2000" dirty="0">
                <a:latin typeface="+mj-lt"/>
                <a:cs typeface="Arial" panose="020B0604020202020204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8A2A680-22CF-4FB7-C7A1-7BF976F19052}"/>
              </a:ext>
            </a:extLst>
          </p:cNvPr>
          <p:cNvSpPr txBox="1"/>
          <p:nvPr/>
        </p:nvSpPr>
        <p:spPr>
          <a:xfrm>
            <a:off x="1482010" y="1094184"/>
            <a:ext cx="9227977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cs typeface="Times New Roman" panose="02020603050405020304" pitchFamily="18" charset="0"/>
              </a:rPr>
              <a:t>Федеральная служба по надзору в сфере защиты прав потребителей и благополучия человека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cs typeface="Times New Roman" panose="02020603050405020304" pitchFamily="18" charset="0"/>
              </a:rPr>
              <a:t>ИНСТИТУТ ДЕЗИНФЕКТОЛОГИИ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cs typeface="Times New Roman" panose="02020603050405020304" pitchFamily="18" charset="0"/>
              </a:rPr>
              <a:t>ФБУН «ФНЦГ им. Ф.Ф. Эрисмана» Роспотребнадзора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F0E720C-2CD1-25FA-202F-95CE67F86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10317" cy="978718"/>
          </a:xfrm>
          <a:prstGeom prst="rect">
            <a:avLst/>
          </a:prstGeom>
        </p:spPr>
      </p:pic>
      <p:pic>
        <p:nvPicPr>
          <p:cNvPr id="10" name="Объект 4">
            <a:extLst>
              <a:ext uri="{FF2B5EF4-FFF2-40B4-BE49-F238E27FC236}">
                <a16:creationId xmlns:a16="http://schemas.microsoft.com/office/drawing/2014/main" id="{3878A200-17C9-3FEC-3248-02F5B8C15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1680" y="-2753"/>
            <a:ext cx="1710319" cy="1011319"/>
          </a:xfrm>
          <a:prstGeom prst="rect">
            <a:avLst/>
          </a:prstGeom>
        </p:spPr>
      </p:pic>
      <p:pic>
        <p:nvPicPr>
          <p:cNvPr id="11" name="Picture 4" descr="rospotrebnadzor_emblem">
            <a:extLst>
              <a:ext uri="{FF2B5EF4-FFF2-40B4-BE49-F238E27FC236}">
                <a16:creationId xmlns:a16="http://schemas.microsoft.com/office/drawing/2014/main" id="{85E416C6-976B-04BF-E62F-2F135D090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90" y="90753"/>
            <a:ext cx="685618" cy="75449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0111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438791" y="6358460"/>
            <a:ext cx="379703" cy="365125"/>
          </a:xfrm>
        </p:spPr>
        <p:txBody>
          <a:bodyPr/>
          <a:lstStyle/>
          <a:p>
            <a:fld id="{9E22F235-8FDE-4525-BD8F-2DEA55ECB12D}" type="slidenum">
              <a:rPr lang="ru-RU" smtClean="0"/>
              <a:t>10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17EFF6-D438-472F-0C12-15107667B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" y="1"/>
            <a:ext cx="724112" cy="4143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41316D2-63F5-D956-803B-1AE47E998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4839" y="43885"/>
            <a:ext cx="907159" cy="53640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943" y="619245"/>
            <a:ext cx="6570983" cy="3655891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273610" y="2432842"/>
            <a:ext cx="6515683" cy="2174327"/>
            <a:chOff x="1889760" y="2857500"/>
            <a:chExt cx="9525425" cy="3634740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1889760" y="2857500"/>
              <a:ext cx="9525425" cy="3634740"/>
              <a:chOff x="1889760" y="2540000"/>
              <a:chExt cx="9525425" cy="3952240"/>
            </a:xfrm>
          </p:grpSpPr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962009AC-6830-7107-A115-61FBD63F2EA3}"/>
                  </a:ext>
                </a:extLst>
              </p:cNvPr>
              <p:cNvSpPr/>
              <p:nvPr/>
            </p:nvSpPr>
            <p:spPr>
              <a:xfrm>
                <a:off x="1889760" y="2540000"/>
                <a:ext cx="9525425" cy="395224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9" name="Прямая соединительная линия 18">
                <a:extLst>
                  <a:ext uri="{FF2B5EF4-FFF2-40B4-BE49-F238E27FC236}">
                    <a16:creationId xmlns:a16="http://schemas.microsoft.com/office/drawing/2014/main" id="{52107550-ED71-9A3E-5FB2-9B20D619D7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9760" y="2540000"/>
                <a:ext cx="9525425" cy="395224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FE38DBE2-8CC3-5893-5279-0500DB0C35F3}"/>
                </a:ext>
              </a:extLst>
            </p:cNvPr>
            <p:cNvCxnSpPr/>
            <p:nvPr/>
          </p:nvCxnSpPr>
          <p:spPr>
            <a:xfrm flipH="1">
              <a:off x="1889761" y="2857500"/>
              <a:ext cx="9525424" cy="3634740"/>
            </a:xfrm>
            <a:prstGeom prst="line">
              <a:avLst/>
            </a:prstGeom>
            <a:ln>
              <a:solidFill>
                <a:srgbClr val="FF0000"/>
              </a:solidFill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2">
            <a:extLst>
              <a:ext uri="{FF2B5EF4-FFF2-40B4-BE49-F238E27FC236}">
                <a16:creationId xmlns:a16="http://schemas.microsoft.com/office/drawing/2014/main" id="{8E42F211-D56C-47F0-3394-FC0F9DA240EC}"/>
              </a:ext>
            </a:extLst>
          </p:cNvPr>
          <p:cNvSpPr txBox="1">
            <a:spLocks noChangeArrowheads="1"/>
          </p:cNvSpPr>
          <p:nvPr/>
        </p:nvSpPr>
        <p:spPr>
          <a:xfrm>
            <a:off x="1368005" y="43885"/>
            <a:ext cx="10004146" cy="61924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Особенности выбора ДС для ПРОФИЛАКТИЧЕСКОЙ дезинфекции ОКИ</a:t>
            </a:r>
            <a:endParaRPr lang="ru-RU" sz="24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1" name="Text Box 82"/>
          <p:cNvSpPr txBox="1">
            <a:spLocks noChangeArrowheads="1"/>
          </p:cNvSpPr>
          <p:nvPr/>
        </p:nvSpPr>
        <p:spPr bwMode="auto">
          <a:xfrm>
            <a:off x="273610" y="4850496"/>
            <a:ext cx="5493479" cy="181588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None/>
            </a:pPr>
            <a:r>
              <a:rPr lang="ru-RU" altLang="ru-RU" sz="16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+mn-lt"/>
                <a:cs typeface="Arial" panose="020B0604020202020204" pitchFamily="34" charset="0"/>
              </a:rPr>
              <a:t>К применению для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профилактической дезинфекции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при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ОКИ </a:t>
            </a:r>
            <a:r>
              <a:rPr lang="ru-RU" sz="1600" dirty="0" smtClean="0">
                <a:latin typeface="+mn-lt"/>
                <a:cs typeface="Arial" panose="020B0604020202020204" pitchFamily="34" charset="0"/>
              </a:rPr>
              <a:t>допускаются зарегистрированные </a:t>
            </a:r>
            <a:r>
              <a:rPr lang="ru-RU" sz="1600" dirty="0">
                <a:latin typeface="+mn-lt"/>
                <a:cs typeface="Arial" panose="020B0604020202020204" pitchFamily="34" charset="0"/>
              </a:rPr>
              <a:t>в установленном </a:t>
            </a:r>
            <a:r>
              <a:rPr lang="ru-RU" sz="1600" dirty="0" smtClean="0">
                <a:latin typeface="+mn-lt"/>
                <a:cs typeface="Arial" panose="020B0604020202020204" pitchFamily="34" charset="0"/>
              </a:rPr>
              <a:t>порядке средства, </a:t>
            </a:r>
            <a:r>
              <a:rPr lang="ru-RU" sz="1600" dirty="0">
                <a:latin typeface="+mn-lt"/>
                <a:cs typeface="Arial" panose="020B0604020202020204" pitchFamily="34" charset="0"/>
              </a:rPr>
              <a:t>имеющие свидетельство о государственной регистрации, декларацию о соответствии, инструкцию по применению, в которой </a:t>
            </a:r>
            <a:r>
              <a:rPr lang="ru-RU" sz="1600" dirty="0" smtClean="0">
                <a:latin typeface="+mn-lt"/>
                <a:cs typeface="Arial" panose="020B0604020202020204" pitchFamily="34" charset="0"/>
              </a:rPr>
              <a:t>содержится </a:t>
            </a:r>
            <a:r>
              <a:rPr lang="ru-RU" sz="1600" dirty="0">
                <a:latin typeface="+mn-lt"/>
                <a:cs typeface="Arial" panose="020B0604020202020204" pitchFamily="34" charset="0"/>
              </a:rPr>
              <a:t>указание 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на </a:t>
            </a:r>
            <a:r>
              <a:rPr lang="ru-RU" sz="1600" b="1" dirty="0" err="1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вирулицидное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 действие дезинфицирующего средства</a:t>
            </a:r>
            <a:r>
              <a:rPr lang="ru-RU" sz="1600" dirty="0">
                <a:latin typeface="+mn-lt"/>
                <a:cs typeface="Arial" panose="020B0604020202020204" pitchFamily="34" charset="0"/>
              </a:rPr>
              <a:t>, этикетку (тарную).</a:t>
            </a:r>
            <a:endParaRPr lang="ru-RU" sz="1600" b="1" dirty="0">
              <a:solidFill>
                <a:schemeClr val="bg2">
                  <a:lumMod val="25000"/>
                </a:schemeClr>
              </a:solidFill>
              <a:latin typeface="+mn-lt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1436" y="808892"/>
            <a:ext cx="5117386" cy="2751994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4" name="Стрелка вправо 23"/>
          <p:cNvSpPr/>
          <p:nvPr/>
        </p:nvSpPr>
        <p:spPr>
          <a:xfrm>
            <a:off x="6780926" y="2476727"/>
            <a:ext cx="140510" cy="5978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 Box 82"/>
          <p:cNvSpPr txBox="1">
            <a:spLocks noChangeArrowheads="1"/>
          </p:cNvSpPr>
          <p:nvPr/>
        </p:nvSpPr>
        <p:spPr bwMode="auto">
          <a:xfrm>
            <a:off x="7000790" y="3683839"/>
            <a:ext cx="4958678" cy="92333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altLang="ru-RU" sz="1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«антисептики на основе только </a:t>
            </a:r>
            <a:r>
              <a:rPr lang="ru-RU" sz="1800" dirty="0" err="1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пропилового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 и изопропилового спиртов </a:t>
            </a:r>
            <a:r>
              <a:rPr lang="ru-RU" sz="1800" dirty="0">
                <a:solidFill>
                  <a:srgbClr val="FF0000"/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не эффективны 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в отношении </a:t>
            </a:r>
            <a:r>
              <a:rPr lang="ru-RU" sz="1800" dirty="0" err="1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безоболочечных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 вирусов»</a:t>
            </a:r>
          </a:p>
        </p:txBody>
      </p:sp>
      <p:sp>
        <p:nvSpPr>
          <p:cNvPr id="26" name="Text Box 82"/>
          <p:cNvSpPr txBox="1">
            <a:spLocks noChangeArrowheads="1"/>
          </p:cNvSpPr>
          <p:nvPr/>
        </p:nvSpPr>
        <p:spPr bwMode="auto">
          <a:xfrm>
            <a:off x="6069991" y="4872373"/>
            <a:ext cx="5889477" cy="1200329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altLang="ru-RU" sz="1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Не эффективны в отношении </a:t>
            </a:r>
            <a:r>
              <a:rPr lang="ru-RU" altLang="ru-RU" sz="1800" dirty="0" err="1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энтеровирусов</a:t>
            </a:r>
            <a:r>
              <a:rPr lang="ru-RU" altLang="ru-RU" sz="1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 ДС на основе: 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 фенолов, катионных поверхностно-активных веществ (четвертичных аммониевых соединений (АДБАХ) и производных </a:t>
            </a:r>
            <a:r>
              <a:rPr lang="ru-RU" sz="1800" dirty="0" err="1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гуанидина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 (ПГМГ и </a:t>
            </a:r>
            <a:r>
              <a:rPr lang="ru-RU" sz="1800" dirty="0" err="1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хлоргексидин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08824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438791" y="6358460"/>
            <a:ext cx="379703" cy="365125"/>
          </a:xfrm>
        </p:spPr>
        <p:txBody>
          <a:bodyPr/>
          <a:lstStyle/>
          <a:p>
            <a:fld id="{9E22F235-8FDE-4525-BD8F-2DEA55ECB12D}" type="slidenum">
              <a:rPr lang="ru-RU" smtClean="0"/>
              <a:t>11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17EFF6-D438-472F-0C12-15107667B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" y="1"/>
            <a:ext cx="724112" cy="4143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41316D2-63F5-D956-803B-1AE47E998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4839" y="43885"/>
            <a:ext cx="907159" cy="53640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943" y="619245"/>
            <a:ext cx="6570983" cy="3655891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273610" y="2432842"/>
            <a:ext cx="6515683" cy="2174327"/>
            <a:chOff x="1889760" y="2857500"/>
            <a:chExt cx="9525425" cy="3634740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1889760" y="2857500"/>
              <a:ext cx="9525425" cy="3634740"/>
              <a:chOff x="1889760" y="2540000"/>
              <a:chExt cx="9525425" cy="3952240"/>
            </a:xfrm>
          </p:grpSpPr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962009AC-6830-7107-A115-61FBD63F2EA3}"/>
                  </a:ext>
                </a:extLst>
              </p:cNvPr>
              <p:cNvSpPr/>
              <p:nvPr/>
            </p:nvSpPr>
            <p:spPr>
              <a:xfrm>
                <a:off x="1889760" y="2540000"/>
                <a:ext cx="9525425" cy="395224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9" name="Прямая соединительная линия 18">
                <a:extLst>
                  <a:ext uri="{FF2B5EF4-FFF2-40B4-BE49-F238E27FC236}">
                    <a16:creationId xmlns:a16="http://schemas.microsoft.com/office/drawing/2014/main" id="{52107550-ED71-9A3E-5FB2-9B20D619D7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9760" y="2540000"/>
                <a:ext cx="9525425" cy="395224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FE38DBE2-8CC3-5893-5279-0500DB0C35F3}"/>
                </a:ext>
              </a:extLst>
            </p:cNvPr>
            <p:cNvCxnSpPr/>
            <p:nvPr/>
          </p:nvCxnSpPr>
          <p:spPr>
            <a:xfrm flipH="1">
              <a:off x="1889761" y="2857500"/>
              <a:ext cx="9525424" cy="3634740"/>
            </a:xfrm>
            <a:prstGeom prst="line">
              <a:avLst/>
            </a:prstGeom>
            <a:ln>
              <a:solidFill>
                <a:srgbClr val="FF0000"/>
              </a:solidFill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2">
            <a:extLst>
              <a:ext uri="{FF2B5EF4-FFF2-40B4-BE49-F238E27FC236}">
                <a16:creationId xmlns:a16="http://schemas.microsoft.com/office/drawing/2014/main" id="{8E42F211-D56C-47F0-3394-FC0F9DA240EC}"/>
              </a:ext>
            </a:extLst>
          </p:cNvPr>
          <p:cNvSpPr txBox="1">
            <a:spLocks noChangeArrowheads="1"/>
          </p:cNvSpPr>
          <p:nvPr/>
        </p:nvSpPr>
        <p:spPr>
          <a:xfrm>
            <a:off x="1368005" y="43885"/>
            <a:ext cx="10004146" cy="61924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Особенности выбора ДС для дезинфекции при ОКИ (бактерии, вирусы)</a:t>
            </a:r>
            <a:endParaRPr lang="ru-RU" sz="24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1" name="Text Box 82"/>
          <p:cNvSpPr txBox="1">
            <a:spLocks noChangeArrowheads="1"/>
          </p:cNvSpPr>
          <p:nvPr/>
        </p:nvSpPr>
        <p:spPr bwMode="auto">
          <a:xfrm>
            <a:off x="273610" y="4850496"/>
            <a:ext cx="5493479" cy="181588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None/>
            </a:pPr>
            <a:r>
              <a:rPr lang="ru-RU" altLang="ru-RU" sz="16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+mn-lt"/>
                <a:cs typeface="Arial" panose="020B0604020202020204" pitchFamily="34" charset="0"/>
              </a:rPr>
              <a:t>К применению для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профилактической дезинфекции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при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ОКИ </a:t>
            </a:r>
            <a:r>
              <a:rPr lang="ru-RU" sz="1600" dirty="0" smtClean="0">
                <a:latin typeface="+mn-lt"/>
                <a:cs typeface="Arial" panose="020B0604020202020204" pitchFamily="34" charset="0"/>
              </a:rPr>
              <a:t>допускаются зарегистрированные </a:t>
            </a:r>
            <a:r>
              <a:rPr lang="ru-RU" sz="1600" dirty="0">
                <a:latin typeface="+mn-lt"/>
                <a:cs typeface="Arial" panose="020B0604020202020204" pitchFamily="34" charset="0"/>
              </a:rPr>
              <a:t>в установленном </a:t>
            </a:r>
            <a:r>
              <a:rPr lang="ru-RU" sz="1600" dirty="0" smtClean="0">
                <a:latin typeface="+mn-lt"/>
                <a:cs typeface="Arial" panose="020B0604020202020204" pitchFamily="34" charset="0"/>
              </a:rPr>
              <a:t>порядке средства, </a:t>
            </a:r>
            <a:r>
              <a:rPr lang="ru-RU" sz="1600" dirty="0">
                <a:latin typeface="+mn-lt"/>
                <a:cs typeface="Arial" panose="020B0604020202020204" pitchFamily="34" charset="0"/>
              </a:rPr>
              <a:t>имеющие свидетельство о государственной регистрации, декларацию о соответствии, инструкцию по применению, в которой </a:t>
            </a:r>
            <a:r>
              <a:rPr lang="ru-RU" sz="1600" dirty="0" smtClean="0">
                <a:latin typeface="+mn-lt"/>
                <a:cs typeface="Arial" panose="020B0604020202020204" pitchFamily="34" charset="0"/>
              </a:rPr>
              <a:t>содержится </a:t>
            </a:r>
            <a:r>
              <a:rPr lang="ru-RU" sz="1600" dirty="0">
                <a:latin typeface="+mn-lt"/>
                <a:cs typeface="Arial" panose="020B0604020202020204" pitchFamily="34" charset="0"/>
              </a:rPr>
              <a:t>указание 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на </a:t>
            </a:r>
            <a:r>
              <a:rPr lang="ru-RU" sz="1600" b="1" dirty="0" err="1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вирулицидное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 действие дезинфицирующего средства</a:t>
            </a:r>
            <a:r>
              <a:rPr lang="ru-RU" sz="1600" dirty="0">
                <a:latin typeface="+mn-lt"/>
                <a:cs typeface="Arial" panose="020B0604020202020204" pitchFamily="34" charset="0"/>
              </a:rPr>
              <a:t>, этикетку (тарную).</a:t>
            </a:r>
            <a:endParaRPr lang="ru-RU" sz="1600" b="1" dirty="0">
              <a:solidFill>
                <a:schemeClr val="bg2">
                  <a:lumMod val="25000"/>
                </a:schemeClr>
              </a:solidFill>
              <a:latin typeface="+mn-lt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1436" y="808892"/>
            <a:ext cx="5117386" cy="2751994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4" name="Стрелка вправо 23"/>
          <p:cNvSpPr/>
          <p:nvPr/>
        </p:nvSpPr>
        <p:spPr>
          <a:xfrm>
            <a:off x="6780926" y="2476727"/>
            <a:ext cx="140510" cy="5978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 Box 82"/>
          <p:cNvSpPr txBox="1">
            <a:spLocks noChangeArrowheads="1"/>
          </p:cNvSpPr>
          <p:nvPr/>
        </p:nvSpPr>
        <p:spPr bwMode="auto">
          <a:xfrm>
            <a:off x="7000790" y="3683839"/>
            <a:ext cx="4958678" cy="92333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altLang="ru-RU" sz="1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«антисептики на основе только </a:t>
            </a:r>
            <a:r>
              <a:rPr lang="ru-RU" sz="1800" dirty="0" err="1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пропилового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 и изопропилового спиртов </a:t>
            </a:r>
            <a:r>
              <a:rPr lang="ru-RU" sz="1800" dirty="0">
                <a:solidFill>
                  <a:srgbClr val="FF0000"/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не эффективны 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в отношении </a:t>
            </a:r>
            <a:r>
              <a:rPr lang="ru-RU" sz="1800" dirty="0" err="1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безоболочечных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 вирусов»</a:t>
            </a:r>
          </a:p>
        </p:txBody>
      </p:sp>
      <p:sp>
        <p:nvSpPr>
          <p:cNvPr id="26" name="Text Box 82"/>
          <p:cNvSpPr txBox="1">
            <a:spLocks noChangeArrowheads="1"/>
          </p:cNvSpPr>
          <p:nvPr/>
        </p:nvSpPr>
        <p:spPr bwMode="auto">
          <a:xfrm>
            <a:off x="6069991" y="4872373"/>
            <a:ext cx="5889477" cy="1200329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altLang="ru-RU" sz="1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Не эффективны в отношении </a:t>
            </a:r>
            <a:r>
              <a:rPr lang="ru-RU" altLang="ru-RU" sz="1800" dirty="0" err="1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энтеровирусов</a:t>
            </a:r>
            <a:r>
              <a:rPr lang="ru-RU" altLang="ru-RU" sz="1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 ДС на основе: 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 фенолов, катионных поверхностно-активных веществ (четвертичных аммониевых соединений (АДБАХ) и производных </a:t>
            </a:r>
            <a:r>
              <a:rPr lang="ru-RU" sz="1800" dirty="0" err="1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гуанидина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 (ПГМГ и </a:t>
            </a:r>
            <a:r>
              <a:rPr lang="ru-RU" sz="1800" dirty="0" err="1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хлоргексидин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91067" y="785168"/>
            <a:ext cx="11108265" cy="539179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1800" b="1" dirty="0" smtClean="0">
              <a:solidFill>
                <a:schemeClr val="tx1"/>
              </a:solidFill>
            </a:endParaRPr>
          </a:p>
          <a:p>
            <a:pPr marL="0" lv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tx1"/>
                </a:solidFill>
              </a:rPr>
              <a:t>Для дезинфекции  </a:t>
            </a:r>
            <a:r>
              <a:rPr lang="ru-RU" sz="1800" b="1" dirty="0">
                <a:solidFill>
                  <a:schemeClr val="tx1"/>
                </a:solidFill>
              </a:rPr>
              <a:t>могут быть использованы средства из различных химических групп:</a:t>
            </a:r>
            <a:endParaRPr lang="ru-RU" sz="1800" dirty="0">
              <a:solidFill>
                <a:schemeClr val="tx1"/>
              </a:solidFill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Катионные поверхностно-активные вещества</a:t>
            </a:r>
            <a:r>
              <a:rPr lang="ru-RU" sz="1800" b="1" dirty="0" smtClean="0"/>
              <a:t> </a:t>
            </a:r>
            <a:r>
              <a:rPr lang="ru-RU" sz="1800" dirty="0" smtClean="0"/>
              <a:t>(КПАВ) – </a:t>
            </a:r>
          </a:p>
          <a:p>
            <a:pPr marL="993775" indent="-457200" algn="ctr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800" dirty="0" smtClean="0"/>
              <a:t> четвертичные аммониевые соединения (в концентрации в рабочем растворе не менее 0,5%); </a:t>
            </a:r>
          </a:p>
          <a:p>
            <a:pPr marL="993775" indent="-457200" algn="ctr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800" dirty="0" smtClean="0"/>
              <a:t> третичные амины (в концентрации в рабочем растворе не менее 0,05%); </a:t>
            </a:r>
          </a:p>
          <a:p>
            <a:pPr marL="993775" indent="-457200" algn="ctr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ru-RU" sz="1800" dirty="0" smtClean="0"/>
              <a:t> полимерные производные </a:t>
            </a:r>
            <a:r>
              <a:rPr lang="ru-RU" sz="1800" dirty="0" err="1" smtClean="0"/>
              <a:t>гуанидина</a:t>
            </a:r>
            <a:r>
              <a:rPr lang="ru-RU" sz="1800" dirty="0" smtClean="0"/>
              <a:t> (в концентрации в рабочем растворе не менее 0,2%). </a:t>
            </a:r>
            <a:endParaRPr lang="en-US" sz="1800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Спиртосодержащие</a:t>
            </a:r>
            <a:r>
              <a:rPr lang="ru-RU" sz="1800" b="1" dirty="0" smtClean="0">
                <a:solidFill>
                  <a:srgbClr val="002060"/>
                </a:solidFill>
              </a:rPr>
              <a:t> -</a:t>
            </a:r>
            <a:r>
              <a:rPr lang="ru-RU" sz="1800" dirty="0" smtClean="0"/>
              <a:t> в качестве кожных антисептиков и готовых к применению дезинфицирующих средств для обработки небольших по площади поверхностей - изопропиловый спирт в концентрации не менее 60% по массе, этиловый спирт в концентрации не менее 70% по массе).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Растворы натра едкого и </a:t>
            </a:r>
            <a:r>
              <a:rPr lang="ru-RU" sz="1800" b="1" dirty="0" err="1" smtClean="0">
                <a:solidFill>
                  <a:schemeClr val="accent2">
                    <a:lumMod val="75000"/>
                  </a:schemeClr>
                </a:solidFill>
              </a:rPr>
              <a:t>хлорактивных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 препаратов не рекомендуется применять для дезинфекции поверхностей, окрашенных масляной краской.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FF0000"/>
                </a:solidFill>
              </a:rPr>
              <a:t>Не рекомендуется использовать дезинфицирующие средства на основе </a:t>
            </a:r>
            <a:r>
              <a:rPr lang="ru-RU" sz="1800" b="1" dirty="0" err="1" smtClean="0">
                <a:solidFill>
                  <a:srgbClr val="FF0000"/>
                </a:solidFill>
              </a:rPr>
              <a:t>глутарового</a:t>
            </a:r>
            <a:r>
              <a:rPr lang="ru-RU" sz="1800" b="1" dirty="0" smtClean="0">
                <a:solidFill>
                  <a:srgbClr val="FF0000"/>
                </a:solidFill>
              </a:rPr>
              <a:t> альдегида и его производных, перекиси водорода</a:t>
            </a:r>
            <a:r>
              <a:rPr lang="ru-RU" sz="1800" dirty="0" smtClean="0">
                <a:solidFill>
                  <a:srgbClr val="FF0000"/>
                </a:solidFill>
              </a:rPr>
              <a:t>.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</a:rPr>
              <a:t>Хлорактивные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> средства (натриевая соль </a:t>
            </a:r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</a:rPr>
              <a:t>дихлоризоциануровой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> кислоты) рекомендуется только для заключительной дезинфекции.</a:t>
            </a:r>
            <a:endParaRPr lang="en-US" sz="1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717167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438791" y="6358460"/>
            <a:ext cx="379703" cy="365125"/>
          </a:xfrm>
        </p:spPr>
        <p:txBody>
          <a:bodyPr/>
          <a:lstStyle/>
          <a:p>
            <a:fld id="{9E22F235-8FDE-4525-BD8F-2DEA55ECB12D}" type="slidenum">
              <a:rPr lang="ru-RU" smtClean="0"/>
              <a:t>12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17EFF6-D438-472F-0C12-15107667B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" y="1"/>
            <a:ext cx="724112" cy="4143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41316D2-63F5-D956-803B-1AE47E998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4839" y="43885"/>
            <a:ext cx="907159" cy="53640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943" y="619245"/>
            <a:ext cx="6570983" cy="3655891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273610" y="2432842"/>
            <a:ext cx="6515683" cy="2174327"/>
            <a:chOff x="1889760" y="2857500"/>
            <a:chExt cx="9525425" cy="3634740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1889760" y="2857500"/>
              <a:ext cx="9525425" cy="3634740"/>
              <a:chOff x="1889760" y="2540000"/>
              <a:chExt cx="9525425" cy="3952240"/>
            </a:xfrm>
          </p:grpSpPr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962009AC-6830-7107-A115-61FBD63F2EA3}"/>
                  </a:ext>
                </a:extLst>
              </p:cNvPr>
              <p:cNvSpPr/>
              <p:nvPr/>
            </p:nvSpPr>
            <p:spPr>
              <a:xfrm>
                <a:off x="1889760" y="2540000"/>
                <a:ext cx="9525425" cy="395224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9" name="Прямая соединительная линия 18">
                <a:extLst>
                  <a:ext uri="{FF2B5EF4-FFF2-40B4-BE49-F238E27FC236}">
                    <a16:creationId xmlns:a16="http://schemas.microsoft.com/office/drawing/2014/main" id="{52107550-ED71-9A3E-5FB2-9B20D619D7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89760" y="2540000"/>
                <a:ext cx="9525425" cy="395224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FE38DBE2-8CC3-5893-5279-0500DB0C35F3}"/>
                </a:ext>
              </a:extLst>
            </p:cNvPr>
            <p:cNvCxnSpPr/>
            <p:nvPr/>
          </p:nvCxnSpPr>
          <p:spPr>
            <a:xfrm flipH="1">
              <a:off x="1889761" y="2857500"/>
              <a:ext cx="9525424" cy="3634740"/>
            </a:xfrm>
            <a:prstGeom prst="line">
              <a:avLst/>
            </a:prstGeom>
            <a:ln>
              <a:solidFill>
                <a:srgbClr val="FF0000"/>
              </a:solidFill>
            </a:ln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2">
            <a:extLst>
              <a:ext uri="{FF2B5EF4-FFF2-40B4-BE49-F238E27FC236}">
                <a16:creationId xmlns:a16="http://schemas.microsoft.com/office/drawing/2014/main" id="{8E42F211-D56C-47F0-3394-FC0F9DA240EC}"/>
              </a:ext>
            </a:extLst>
          </p:cNvPr>
          <p:cNvSpPr txBox="1">
            <a:spLocks noChangeArrowheads="1"/>
          </p:cNvSpPr>
          <p:nvPr/>
        </p:nvSpPr>
        <p:spPr>
          <a:xfrm>
            <a:off x="1368005" y="43885"/>
            <a:ext cx="10004146" cy="61924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Особенности выбора ДС для дезинфекции при ОКИ (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простейшие</a:t>
            </a:r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)</a:t>
            </a:r>
            <a:endParaRPr lang="ru-RU" sz="24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1" name="Text Box 82"/>
          <p:cNvSpPr txBox="1">
            <a:spLocks noChangeArrowheads="1"/>
          </p:cNvSpPr>
          <p:nvPr/>
        </p:nvSpPr>
        <p:spPr bwMode="auto">
          <a:xfrm>
            <a:off x="273610" y="4850496"/>
            <a:ext cx="5493479" cy="1815882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None/>
            </a:pPr>
            <a:r>
              <a:rPr lang="ru-RU" altLang="ru-RU" sz="16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+mn-lt"/>
                <a:cs typeface="Arial" panose="020B0604020202020204" pitchFamily="34" charset="0"/>
              </a:rPr>
              <a:t>К применению для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профилактической дезинфекции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при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ОКИ </a:t>
            </a:r>
            <a:r>
              <a:rPr lang="ru-RU" sz="1600" dirty="0" smtClean="0">
                <a:latin typeface="+mn-lt"/>
                <a:cs typeface="Arial" panose="020B0604020202020204" pitchFamily="34" charset="0"/>
              </a:rPr>
              <a:t>допускаются зарегистрированные </a:t>
            </a:r>
            <a:r>
              <a:rPr lang="ru-RU" sz="1600" dirty="0">
                <a:latin typeface="+mn-lt"/>
                <a:cs typeface="Arial" panose="020B0604020202020204" pitchFamily="34" charset="0"/>
              </a:rPr>
              <a:t>в установленном </a:t>
            </a:r>
            <a:r>
              <a:rPr lang="ru-RU" sz="1600" dirty="0" smtClean="0">
                <a:latin typeface="+mn-lt"/>
                <a:cs typeface="Arial" panose="020B0604020202020204" pitchFamily="34" charset="0"/>
              </a:rPr>
              <a:t>порядке средства, </a:t>
            </a:r>
            <a:r>
              <a:rPr lang="ru-RU" sz="1600" dirty="0">
                <a:latin typeface="+mn-lt"/>
                <a:cs typeface="Arial" panose="020B0604020202020204" pitchFamily="34" charset="0"/>
              </a:rPr>
              <a:t>имеющие свидетельство о государственной регистрации, декларацию о соответствии, инструкцию по применению, в которой </a:t>
            </a:r>
            <a:r>
              <a:rPr lang="ru-RU" sz="1600" dirty="0" smtClean="0">
                <a:latin typeface="+mn-lt"/>
                <a:cs typeface="Arial" panose="020B0604020202020204" pitchFamily="34" charset="0"/>
              </a:rPr>
              <a:t>содержится </a:t>
            </a:r>
            <a:r>
              <a:rPr lang="ru-RU" sz="1600" dirty="0">
                <a:latin typeface="+mn-lt"/>
                <a:cs typeface="Arial" panose="020B0604020202020204" pitchFamily="34" charset="0"/>
              </a:rPr>
              <a:t>указание 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на </a:t>
            </a:r>
            <a:r>
              <a:rPr lang="ru-RU" sz="1600" b="1" dirty="0" err="1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вирулицидное</a:t>
            </a:r>
            <a:r>
              <a:rPr lang="ru-RU" sz="16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 действие дезинфицирующего средства</a:t>
            </a:r>
            <a:r>
              <a:rPr lang="ru-RU" sz="1600" dirty="0">
                <a:latin typeface="+mn-lt"/>
                <a:cs typeface="Arial" panose="020B0604020202020204" pitchFamily="34" charset="0"/>
              </a:rPr>
              <a:t>, этикетку (тарную).</a:t>
            </a:r>
            <a:endParaRPr lang="ru-RU" sz="1600" b="1" dirty="0">
              <a:solidFill>
                <a:schemeClr val="bg2">
                  <a:lumMod val="25000"/>
                </a:schemeClr>
              </a:solidFill>
              <a:latin typeface="+mn-lt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1436" y="808892"/>
            <a:ext cx="5117386" cy="2751994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4" name="Стрелка вправо 23"/>
          <p:cNvSpPr/>
          <p:nvPr/>
        </p:nvSpPr>
        <p:spPr>
          <a:xfrm>
            <a:off x="6780926" y="2476727"/>
            <a:ext cx="140510" cy="5978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 Box 82"/>
          <p:cNvSpPr txBox="1">
            <a:spLocks noChangeArrowheads="1"/>
          </p:cNvSpPr>
          <p:nvPr/>
        </p:nvSpPr>
        <p:spPr bwMode="auto">
          <a:xfrm>
            <a:off x="7000790" y="3683839"/>
            <a:ext cx="4958678" cy="92333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altLang="ru-RU" sz="1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«антисептики на основе только </a:t>
            </a:r>
            <a:r>
              <a:rPr lang="ru-RU" sz="1800" dirty="0" err="1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пропилового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 и изопропилового спиртов </a:t>
            </a:r>
            <a:r>
              <a:rPr lang="ru-RU" sz="1800" dirty="0">
                <a:solidFill>
                  <a:srgbClr val="FF0000"/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не эффективны 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в отношении </a:t>
            </a:r>
            <a:r>
              <a:rPr lang="ru-RU" sz="1800" dirty="0" err="1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безоболочечных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 вирусов»</a:t>
            </a:r>
          </a:p>
        </p:txBody>
      </p:sp>
      <p:sp>
        <p:nvSpPr>
          <p:cNvPr id="26" name="Text Box 82"/>
          <p:cNvSpPr txBox="1">
            <a:spLocks noChangeArrowheads="1"/>
          </p:cNvSpPr>
          <p:nvPr/>
        </p:nvSpPr>
        <p:spPr bwMode="auto">
          <a:xfrm>
            <a:off x="6069991" y="4872373"/>
            <a:ext cx="5889477" cy="1200329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altLang="ru-RU" sz="1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Не эффективны в отношении </a:t>
            </a:r>
            <a:r>
              <a:rPr lang="ru-RU" altLang="ru-RU" sz="1800" dirty="0" err="1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энтеровирусов</a:t>
            </a:r>
            <a:r>
              <a:rPr lang="ru-RU" altLang="ru-RU" sz="1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 ДС на основе: 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 фенолов, катионных поверхностно-активных веществ (четвертичных аммониевых соединений (АДБАХ) и производных </a:t>
            </a:r>
            <a:r>
              <a:rPr lang="ru-RU" sz="1800" dirty="0" err="1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гуанидина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 (ПГМГ и </a:t>
            </a:r>
            <a:r>
              <a:rPr lang="ru-RU" sz="1800" dirty="0" err="1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хлоргексидин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+mn-lt"/>
                <a:ea typeface="Tahoma" panose="020B060403050404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91067" y="657696"/>
            <a:ext cx="11108265" cy="570076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ru-RU" sz="2000" b="1" dirty="0" smtClean="0">
              <a:solidFill>
                <a:srgbClr val="C00000"/>
              </a:solidFill>
            </a:endParaRPr>
          </a:p>
          <a:p>
            <a:pPr marL="0" lv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Для дезинфекции в отношении простейших </a:t>
            </a:r>
            <a:r>
              <a:rPr lang="ru-RU" sz="2000" b="1" dirty="0">
                <a:solidFill>
                  <a:schemeClr val="tx1"/>
                </a:solidFill>
              </a:rPr>
              <a:t>могут быть использованы средства из различных химических групп:</a:t>
            </a:r>
            <a:endParaRPr lang="ru-RU" sz="2000" dirty="0">
              <a:solidFill>
                <a:schemeClr val="tx1"/>
              </a:solidFill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chemeClr val="tx1"/>
                </a:solidFill>
              </a:rPr>
              <a:t>1)	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хлорсодержащие</a:t>
            </a:r>
            <a:r>
              <a:rPr lang="ru-RU" sz="2000" dirty="0">
                <a:solidFill>
                  <a:schemeClr val="tx1"/>
                </a:solidFill>
              </a:rPr>
              <a:t> (хлорная известь, гипохлорит натрия, гипохлорит кальция, </a:t>
            </a:r>
            <a:r>
              <a:rPr lang="ru-RU" sz="2000" dirty="0" err="1">
                <a:solidFill>
                  <a:schemeClr val="tx1"/>
                </a:solidFill>
              </a:rPr>
              <a:t>дихлоризоцианурат</a:t>
            </a:r>
            <a:r>
              <a:rPr lang="ru-RU" sz="2000" dirty="0">
                <a:solidFill>
                  <a:schemeClr val="tx1"/>
                </a:solidFill>
              </a:rPr>
              <a:t> натрия) – активный хлор разрушает клеточные структуры патогенов, обеспечивая их гибель. С целью </a:t>
            </a:r>
            <a:r>
              <a:rPr lang="ru-RU" sz="2000" dirty="0" err="1">
                <a:solidFill>
                  <a:schemeClr val="tx1"/>
                </a:solidFill>
              </a:rPr>
              <a:t>дезинвазии</a:t>
            </a:r>
            <a:r>
              <a:rPr lang="ru-RU" sz="2000" dirty="0">
                <a:solidFill>
                  <a:schemeClr val="tx1"/>
                </a:solidFill>
              </a:rPr>
              <a:t> хлорсодержащие ДС используются для обеззараживания сточных вод, почвы и других объектов.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chemeClr val="tx1"/>
                </a:solidFill>
              </a:rPr>
              <a:t>2)	</a:t>
            </a:r>
            <a:r>
              <a:rPr lang="ru-RU" sz="2000" b="1" dirty="0" err="1">
                <a:solidFill>
                  <a:schemeClr val="accent2">
                    <a:lumMod val="75000"/>
                  </a:schemeClr>
                </a:solidFill>
              </a:rPr>
              <a:t>тиазон</a:t>
            </a:r>
            <a:r>
              <a:rPr lang="ru-RU" sz="2000" dirty="0">
                <a:solidFill>
                  <a:schemeClr val="tx1"/>
                </a:solidFill>
              </a:rPr>
              <a:t> (действующее вещество – </a:t>
            </a:r>
            <a:r>
              <a:rPr lang="ru-RU" sz="2000" dirty="0" err="1">
                <a:solidFill>
                  <a:schemeClr val="tx1"/>
                </a:solidFill>
              </a:rPr>
              <a:t>дазомет</a:t>
            </a:r>
            <a:r>
              <a:rPr lang="ru-RU" sz="2000" dirty="0">
                <a:solidFill>
                  <a:schemeClr val="tx1"/>
                </a:solidFill>
              </a:rPr>
              <a:t>) – </a:t>
            </a:r>
            <a:r>
              <a:rPr lang="ru-RU" sz="2000" dirty="0" err="1">
                <a:solidFill>
                  <a:schemeClr val="tx1"/>
                </a:solidFill>
              </a:rPr>
              <a:t>овицидный</a:t>
            </a:r>
            <a:r>
              <a:rPr lang="ru-RU" sz="2000" dirty="0">
                <a:solidFill>
                  <a:schemeClr val="tx1"/>
                </a:solidFill>
              </a:rPr>
              <a:t> препарат, эффективный против яиц гельминтов (аскарид, нематод и др.). Используется для обеззараживания осадков сточных вод, навоза, помёта и почвы. </a:t>
            </a:r>
            <a:r>
              <a:rPr lang="ru-RU" sz="2000" dirty="0" err="1">
                <a:solidFill>
                  <a:schemeClr val="tx1"/>
                </a:solidFill>
              </a:rPr>
              <a:t>Тиазон</a:t>
            </a:r>
            <a:r>
              <a:rPr lang="ru-RU" sz="2000" dirty="0">
                <a:solidFill>
                  <a:schemeClr val="tx1"/>
                </a:solidFill>
              </a:rPr>
              <a:t> обладает также </a:t>
            </a:r>
            <a:r>
              <a:rPr lang="ru-RU" sz="2000" dirty="0" err="1">
                <a:solidFill>
                  <a:schemeClr val="tx1"/>
                </a:solidFill>
              </a:rPr>
              <a:t>фунгицидными</a:t>
            </a:r>
            <a:r>
              <a:rPr lang="ru-RU" sz="2000" dirty="0">
                <a:solidFill>
                  <a:schemeClr val="tx1"/>
                </a:solidFill>
              </a:rPr>
              <a:t> и инсектицидными свойствами. Препарат токсичен для теплокровных и водных организмов, требует соблюдения мер безопасности при работе.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chemeClr val="tx1"/>
                </a:solidFill>
              </a:rPr>
              <a:t>3)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перекись водорода </a:t>
            </a:r>
            <a:r>
              <a:rPr lang="ru-RU" sz="2000" dirty="0">
                <a:solidFill>
                  <a:schemeClr val="tx1"/>
                </a:solidFill>
              </a:rPr>
              <a:t>в составе композиционных ДС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FF0000"/>
                </a:solidFill>
              </a:rPr>
              <a:t>Катионные </a:t>
            </a:r>
            <a:r>
              <a:rPr lang="ru-RU" b="1" dirty="0">
                <a:solidFill>
                  <a:srgbClr val="FF0000"/>
                </a:solidFill>
              </a:rPr>
              <a:t>поверхностно‑активные вещества</a:t>
            </a:r>
            <a:r>
              <a:rPr lang="ru-RU" dirty="0">
                <a:solidFill>
                  <a:srgbClr val="FF0000"/>
                </a:solidFill>
              </a:rPr>
              <a:t> (КПАВ) в чистом виде </a:t>
            </a:r>
            <a:r>
              <a:rPr lang="ru-RU" dirty="0" smtClean="0">
                <a:solidFill>
                  <a:srgbClr val="FF0000"/>
                </a:solidFill>
              </a:rPr>
              <a:t>не </a:t>
            </a:r>
            <a:r>
              <a:rPr lang="ru-RU" dirty="0">
                <a:solidFill>
                  <a:srgbClr val="FF0000"/>
                </a:solidFill>
              </a:rPr>
              <a:t>обладают достаточной губительной активностью против </a:t>
            </a:r>
            <a:r>
              <a:rPr lang="ru-RU" dirty="0" smtClean="0">
                <a:solidFill>
                  <a:srgbClr val="FF0000"/>
                </a:solidFill>
              </a:rPr>
              <a:t>цист </a:t>
            </a:r>
            <a:r>
              <a:rPr lang="ru-RU" dirty="0">
                <a:solidFill>
                  <a:srgbClr val="FF0000"/>
                </a:solidFill>
              </a:rPr>
              <a:t>простейших</a:t>
            </a:r>
            <a:endParaRPr lang="ru-RU" sz="2000" dirty="0">
              <a:solidFill>
                <a:srgbClr val="FF0000"/>
              </a:solidFill>
            </a:endParaRPr>
          </a:p>
          <a:p>
            <a:pPr marL="0" indent="0" algn="ctr">
              <a:lnSpc>
                <a:spcPct val="120000"/>
              </a:lnSpc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03746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438791" y="6358460"/>
            <a:ext cx="379703" cy="365125"/>
          </a:xfrm>
        </p:spPr>
        <p:txBody>
          <a:bodyPr/>
          <a:lstStyle/>
          <a:p>
            <a:fld id="{9E22F235-8FDE-4525-BD8F-2DEA55ECB12D}" type="slidenum">
              <a:rPr lang="ru-RU" smtClean="0"/>
              <a:t>13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17EFF6-D438-472F-0C12-15107667B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" y="0"/>
            <a:ext cx="1509147" cy="86359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41316D2-63F5-D956-803B-1AE47E998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1201" y="43885"/>
            <a:ext cx="1320798" cy="780994"/>
          </a:xfrm>
          <a:prstGeom prst="rect">
            <a:avLst/>
          </a:prstGeom>
        </p:spPr>
      </p:pic>
      <p:sp>
        <p:nvSpPr>
          <p:cNvPr id="20" name="Rectangle 2">
            <a:extLst>
              <a:ext uri="{FF2B5EF4-FFF2-40B4-BE49-F238E27FC236}">
                <a16:creationId xmlns:a16="http://schemas.microsoft.com/office/drawing/2014/main" id="{8E42F211-D56C-47F0-3394-FC0F9DA240EC}"/>
              </a:ext>
            </a:extLst>
          </p:cNvPr>
          <p:cNvSpPr txBox="1">
            <a:spLocks noChangeArrowheads="1"/>
          </p:cNvSpPr>
          <p:nvPr/>
        </p:nvSpPr>
        <p:spPr>
          <a:xfrm>
            <a:off x="1280693" y="414369"/>
            <a:ext cx="10004146" cy="61924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Особенности выбора ДС для дезинфекции при ОКИ</a:t>
            </a:r>
          </a:p>
          <a:p>
            <a:pPr algn="ctr"/>
            <a:endParaRPr lang="ru-RU" sz="800" b="1" dirty="0">
              <a:solidFill>
                <a:srgbClr val="0070C0"/>
              </a:solidFill>
              <a:latin typeface="+mn-lt"/>
            </a:endParaRP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КОЖНЫЕ АНТИСЕПТИКИ ДЛЯ ДЕТЕЙ</a:t>
            </a:r>
            <a:endParaRPr lang="ru-RU" sz="24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64B06B78-6A6F-7080-6784-08D9883E38B2}"/>
              </a:ext>
            </a:extLst>
          </p:cNvPr>
          <p:cNvSpPr txBox="1">
            <a:spLocks/>
          </p:cNvSpPr>
          <p:nvPr/>
        </p:nvSpPr>
        <p:spPr>
          <a:xfrm>
            <a:off x="729763" y="1404098"/>
            <a:ext cx="939637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К использованию допускаются кожные антисептики, зарегистрированные в установленном порядке</a:t>
            </a:r>
            <a:r>
              <a:rPr lang="ru-RU" sz="1800" dirty="0" smtClean="0"/>
              <a:t>, имеющие декларацию о соответствии, инструкцию по применению и этикетку. Применение кожных антисептиков обеспечивается в соответствии с инструкцией по применению средства.</a:t>
            </a:r>
          </a:p>
          <a:p>
            <a:pPr algn="just"/>
            <a:r>
              <a:rPr lang="ru-RU" sz="1800" dirty="0" smtClean="0"/>
              <a:t>Рекомендуется применение кожных антисептиков в 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виде растворов, гелей и влажных салфеток </a:t>
            </a:r>
          </a:p>
          <a:p>
            <a:pPr algn="just"/>
            <a:r>
              <a:rPr lang="ru-RU" sz="1800" dirty="0" smtClean="0"/>
              <a:t>Рекомендуется использование </a:t>
            </a:r>
            <a:r>
              <a:rPr lang="ru-RU" sz="1800" b="1" dirty="0" smtClean="0">
                <a:solidFill>
                  <a:srgbClr val="FF0000"/>
                </a:solidFill>
              </a:rPr>
              <a:t>антисептиков на основе этилового спирта</a:t>
            </a:r>
            <a:r>
              <a:rPr lang="ru-RU" sz="1800" dirty="0" smtClean="0"/>
              <a:t>, так как он менее токсичен по сравнению с изопропиловым спиртом для детской кожи.</a:t>
            </a:r>
          </a:p>
          <a:p>
            <a:pPr algn="just"/>
            <a:r>
              <a:rPr lang="ru-RU" sz="1800" dirty="0" smtClean="0"/>
              <a:t>Детям младшего возраста </a:t>
            </a:r>
            <a:r>
              <a:rPr lang="ru-RU" sz="1800" b="1" dirty="0" smtClean="0">
                <a:solidFill>
                  <a:srgbClr val="FF0000"/>
                </a:solidFill>
              </a:rPr>
              <a:t>до 7 лет рекомендуется использовать </a:t>
            </a:r>
            <a:r>
              <a:rPr lang="ru-RU" sz="1800" b="1" dirty="0" err="1" smtClean="0">
                <a:solidFill>
                  <a:srgbClr val="FF0000"/>
                </a:solidFill>
              </a:rPr>
              <a:t>бесспиртовые</a:t>
            </a:r>
            <a:r>
              <a:rPr lang="ru-RU" sz="1800" b="1" dirty="0" smtClean="0">
                <a:solidFill>
                  <a:srgbClr val="FF0000"/>
                </a:solidFill>
              </a:rPr>
              <a:t> кожные антисептики</a:t>
            </a:r>
            <a:r>
              <a:rPr lang="ru-RU" sz="1800" dirty="0" smtClean="0">
                <a:solidFill>
                  <a:srgbClr val="FF0000"/>
                </a:solidFill>
              </a:rPr>
              <a:t>.*</a:t>
            </a:r>
          </a:p>
          <a:p>
            <a:pPr algn="just"/>
            <a:r>
              <a:rPr lang="ru-RU" sz="1800" i="1" dirty="0" smtClean="0"/>
              <a:t>* пункт 9.2. МР 3.5.1/3.5.5.0355-24 «Применение кожных антисептиков и дозирующих устройств для обеззараживания рук в местах массового пребывания (сосредоточения) людей и на отдельных объектах».</a:t>
            </a:r>
            <a:endParaRPr lang="ru-RU" sz="1800" i="1" dirty="0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580BB5F-C0CF-82F8-27F8-B66CD9D7DD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6133" y="1598804"/>
            <a:ext cx="1731245" cy="164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827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438791" y="6358460"/>
            <a:ext cx="379703" cy="365125"/>
          </a:xfrm>
        </p:spPr>
        <p:txBody>
          <a:bodyPr/>
          <a:lstStyle/>
          <a:p>
            <a:fld id="{9E22F235-8FDE-4525-BD8F-2DEA55ECB12D}" type="slidenum">
              <a:rPr lang="ru-RU" smtClean="0"/>
              <a:t>14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17EFF6-D438-472F-0C12-15107667B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" y="1"/>
            <a:ext cx="1603017" cy="91731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41316D2-63F5-D956-803B-1AE47E998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7333" y="43885"/>
            <a:ext cx="1354665" cy="801019"/>
          </a:xfrm>
          <a:prstGeom prst="rect">
            <a:avLst/>
          </a:prstGeom>
        </p:spPr>
      </p:pic>
      <p:sp>
        <p:nvSpPr>
          <p:cNvPr id="20" name="Rectangle 2">
            <a:extLst>
              <a:ext uri="{FF2B5EF4-FFF2-40B4-BE49-F238E27FC236}">
                <a16:creationId xmlns:a16="http://schemas.microsoft.com/office/drawing/2014/main" id="{8E42F211-D56C-47F0-3394-FC0F9DA240EC}"/>
              </a:ext>
            </a:extLst>
          </p:cNvPr>
          <p:cNvSpPr txBox="1">
            <a:spLocks noChangeArrowheads="1"/>
          </p:cNvSpPr>
          <p:nvPr/>
        </p:nvSpPr>
        <p:spPr>
          <a:xfrm>
            <a:off x="1280693" y="383806"/>
            <a:ext cx="10004146" cy="61924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Особенности дезинфекции в очагах ОКИ</a:t>
            </a:r>
          </a:p>
          <a:p>
            <a:pPr algn="ctr"/>
            <a:endParaRPr lang="ru-RU" sz="800" b="1" dirty="0">
              <a:solidFill>
                <a:srgbClr val="0070C0"/>
              </a:solidFill>
              <a:latin typeface="+mn-lt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ТЕКУЩАЯ ДЕЗИНФЕКЦИЯ 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64B06B78-6A6F-7080-6784-08D9883E38B2}"/>
              </a:ext>
            </a:extLst>
          </p:cNvPr>
          <p:cNvSpPr txBox="1">
            <a:spLocks/>
          </p:cNvSpPr>
          <p:nvPr/>
        </p:nvSpPr>
        <p:spPr>
          <a:xfrm>
            <a:off x="729763" y="1404098"/>
            <a:ext cx="10709028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Текущую очаговую дезинфекцию (</a:t>
            </a:r>
            <a:r>
              <a:rPr lang="ru-RU" sz="2400" dirty="0">
                <a:solidFill>
                  <a:srgbClr val="C00000"/>
                </a:solidFill>
              </a:rPr>
              <a:t>в присутствии больного</a:t>
            </a:r>
            <a:r>
              <a:rPr lang="ru-RU" sz="2400" dirty="0"/>
              <a:t>) </a:t>
            </a:r>
            <a:r>
              <a:rPr lang="ru-RU" sz="2400" dirty="0" smtClean="0"/>
              <a:t>на </a:t>
            </a:r>
            <a:r>
              <a:rPr lang="ru-RU" sz="2400" dirty="0"/>
              <a:t>всех объектах следует проводить по режимам, установленным </a:t>
            </a:r>
            <a:r>
              <a:rPr lang="ru-RU" sz="2400" dirty="0" smtClean="0"/>
              <a:t>для </a:t>
            </a:r>
            <a:r>
              <a:rPr lang="ru-RU" sz="2400" dirty="0"/>
              <a:t>наиболее </a:t>
            </a:r>
            <a:endParaRPr lang="ru-RU" sz="2400" dirty="0" smtClean="0"/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</a:rPr>
              <a:t>устойчивых </a:t>
            </a:r>
            <a:r>
              <a:rPr lang="ru-RU" sz="2400" b="1" dirty="0">
                <a:solidFill>
                  <a:srgbClr val="C00000"/>
                </a:solidFill>
              </a:rPr>
              <a:t>форм вирусной природы</a:t>
            </a:r>
            <a:r>
              <a:rPr lang="ru-RU" sz="2400" b="1" dirty="0" smtClean="0">
                <a:solidFill>
                  <a:srgbClr val="C00000"/>
                </a:solidFill>
              </a:rPr>
              <a:t>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2400" b="1" dirty="0">
              <a:solidFill>
                <a:srgbClr val="C00000"/>
              </a:solidFill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Ежедневно (2 раза в день) осуществляется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дезинфекция всех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поверхностей </a:t>
            </a:r>
            <a:r>
              <a:rPr lang="ru-RU" sz="2400" dirty="0" smtClean="0"/>
              <a:t>помещений: </a:t>
            </a:r>
            <a:r>
              <a:rPr lang="ru-RU" sz="2400" dirty="0"/>
              <a:t>стены, ниши</a:t>
            </a:r>
            <a:r>
              <a:rPr lang="ru-RU" sz="2400" dirty="0" smtClean="0"/>
              <a:t>, </a:t>
            </a:r>
            <a:r>
              <a:rPr lang="ru-RU" sz="2400" dirty="0"/>
              <a:t>кресла, столики, двери, ручки, </a:t>
            </a:r>
            <a:r>
              <a:rPr lang="ru-RU" sz="2400" dirty="0" smtClean="0"/>
              <a:t>полы</a:t>
            </a:r>
            <a:r>
              <a:rPr lang="ru-RU" sz="2400" dirty="0"/>
              <a:t>, раковины для мытья посуды</a:t>
            </a:r>
            <a:r>
              <a:rPr lang="ru-RU" sz="2400" dirty="0" smtClean="0"/>
              <a:t>, посуды многоразового использования, </a:t>
            </a:r>
            <a:r>
              <a:rPr lang="ru-RU" sz="2400" dirty="0"/>
              <a:t>санитарно-техническое оборудование туалетов способом протирания текстильным уборочным материалом, смоченным в рабочем растворе </a:t>
            </a:r>
            <a:r>
              <a:rPr lang="ru-RU" sz="2400" dirty="0" smtClean="0"/>
              <a:t>ДС.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2400" dirty="0"/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/>
              <a:t> Организуется </a:t>
            </a:r>
            <a:r>
              <a:rPr lang="ru-RU" sz="2400" dirty="0"/>
              <a:t>сбор, дезинфекция и утилизация использованной одноразовой </a:t>
            </a:r>
            <a:r>
              <a:rPr lang="ru-RU" sz="2400" dirty="0" smtClean="0"/>
              <a:t>посуды, которая должна быть приоритетом выбора при ОКИ.</a:t>
            </a:r>
            <a:endParaRPr lang="ru-RU" sz="2400" dirty="0"/>
          </a:p>
          <a:p>
            <a:pPr algn="just"/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2187710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438791" y="6358460"/>
            <a:ext cx="379703" cy="365125"/>
          </a:xfrm>
        </p:spPr>
        <p:txBody>
          <a:bodyPr/>
          <a:lstStyle/>
          <a:p>
            <a:fld id="{9E22F235-8FDE-4525-BD8F-2DEA55ECB12D}" type="slidenum">
              <a:rPr lang="ru-RU" smtClean="0"/>
              <a:t>15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17EFF6-D438-472F-0C12-15107667B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" y="0"/>
            <a:ext cx="1399883" cy="80107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41316D2-63F5-D956-803B-1AE47E998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4267" y="43885"/>
            <a:ext cx="1337731" cy="791006"/>
          </a:xfrm>
          <a:prstGeom prst="rect">
            <a:avLst/>
          </a:prstGeom>
        </p:spPr>
      </p:pic>
      <p:sp>
        <p:nvSpPr>
          <p:cNvPr id="20" name="Rectangle 2">
            <a:extLst>
              <a:ext uri="{FF2B5EF4-FFF2-40B4-BE49-F238E27FC236}">
                <a16:creationId xmlns:a16="http://schemas.microsoft.com/office/drawing/2014/main" id="{8E42F211-D56C-47F0-3394-FC0F9DA240EC}"/>
              </a:ext>
            </a:extLst>
          </p:cNvPr>
          <p:cNvSpPr txBox="1">
            <a:spLocks noChangeArrowheads="1"/>
          </p:cNvSpPr>
          <p:nvPr/>
        </p:nvSpPr>
        <p:spPr>
          <a:xfrm>
            <a:off x="1280693" y="383806"/>
            <a:ext cx="10004146" cy="61924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Особенности дезинфекции в очагах ОКИ</a:t>
            </a:r>
          </a:p>
          <a:p>
            <a:pPr algn="ctr"/>
            <a:endParaRPr lang="ru-RU" sz="800" b="1" dirty="0">
              <a:solidFill>
                <a:srgbClr val="0070C0"/>
              </a:solidFill>
              <a:latin typeface="+mn-lt"/>
            </a:endParaRP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ЗАКЛЮЧИТЕЛЬНАЯ ДЕЗИНФЕКЦИЯ </a:t>
            </a:r>
            <a:endParaRPr lang="ru-RU" sz="24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64B06B78-6A6F-7080-6784-08D9883E38B2}"/>
              </a:ext>
            </a:extLst>
          </p:cNvPr>
          <p:cNvSpPr txBox="1">
            <a:spLocks/>
          </p:cNvSpPr>
          <p:nvPr/>
        </p:nvSpPr>
        <p:spPr>
          <a:xfrm>
            <a:off x="440268" y="1404098"/>
            <a:ext cx="11378226" cy="492054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Заключительная дезинфекция проводится после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изоляции (госпитализации)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в соответствии с законодательством Российской Федерации,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смерти или выздоровления больного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 на дому, в медицинской организации, по месту работы или учебы, на транспортных средствах и в других организациях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algn="ctr"/>
            <a:r>
              <a:rPr lang="ru-RU" sz="2400" dirty="0"/>
              <a:t>Осуществляется силами организаций, </a:t>
            </a:r>
            <a:r>
              <a:rPr lang="ru-RU" sz="2400" dirty="0">
                <a:solidFill>
                  <a:srgbClr val="C00000"/>
                </a:solidFill>
              </a:rPr>
              <a:t>занимающихся дезинфекционной деятельностью</a:t>
            </a:r>
            <a:r>
              <a:rPr lang="ru-RU" sz="2400" dirty="0"/>
              <a:t>, имеющих лицензию на данный вид деятельности, в соответствии с действующими нормативно-методическими документами по режиму, соответствующему инфекции</a:t>
            </a:r>
            <a:r>
              <a:rPr lang="ru-RU" sz="2400" b="1" dirty="0">
                <a:solidFill>
                  <a:srgbClr val="FF0000"/>
                </a:solidFill>
              </a:rPr>
              <a:t>.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Обеззараживание </a:t>
            </a:r>
            <a:r>
              <a:rPr lang="ru-RU" sz="2400" dirty="0">
                <a:solidFill>
                  <a:srgbClr val="FF0000"/>
                </a:solidFill>
              </a:rPr>
              <a:t>объектов проводится в соответствии с инструкцией по применению дезинфицирующего средства </a:t>
            </a:r>
            <a:r>
              <a:rPr lang="ru-RU" sz="2400" b="1" dirty="0" smtClean="0">
                <a:solidFill>
                  <a:srgbClr val="FF0000"/>
                </a:solidFill>
              </a:rPr>
              <a:t>в </a:t>
            </a:r>
            <a:r>
              <a:rPr lang="ru-RU" sz="2400" b="1" dirty="0">
                <a:solidFill>
                  <a:srgbClr val="FF0000"/>
                </a:solidFill>
              </a:rPr>
              <a:t>отношении конкретного возбудителя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Воздух </a:t>
            </a:r>
            <a:r>
              <a:rPr lang="ru-RU" sz="2400" dirty="0"/>
              <a:t>в отсутствие людей рекомендуется обрабатывать с </a:t>
            </a:r>
            <a:r>
              <a:rPr lang="ru-RU" sz="2400" b="1" dirty="0">
                <a:solidFill>
                  <a:srgbClr val="0070C0"/>
                </a:solidFill>
              </a:rPr>
              <a:t>использованием открытых переносных ультрафиолетовых облучателей, аэрозолей дезинфицирующих средств</a:t>
            </a:r>
            <a:r>
              <a:rPr lang="ru-RU" sz="2400" dirty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/>
              <a:t>	</a:t>
            </a:r>
            <a:r>
              <a:rPr lang="ru-RU" sz="2400" b="1" dirty="0">
                <a:solidFill>
                  <a:srgbClr val="C00000"/>
                </a:solidFill>
              </a:rPr>
              <a:t>Мягкий съемный инвентарь </a:t>
            </a:r>
            <a:r>
              <a:rPr lang="ru-RU" sz="2400" dirty="0"/>
              <a:t>(чехлы для кресел, постельные принадлежности: подушки. матрацы) подлежит </a:t>
            </a:r>
            <a:r>
              <a:rPr lang="ru-RU" sz="2400" b="1" dirty="0">
                <a:solidFill>
                  <a:srgbClr val="C00000"/>
                </a:solidFill>
              </a:rPr>
              <a:t>камерной дезинфекции и/или стирке с использованием дезинфицирующих средств,</a:t>
            </a:r>
            <a:r>
              <a:rPr lang="ru-RU" sz="2400" dirty="0"/>
              <a:t> предназначенных для стирки.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  <a:p>
            <a:pPr algn="just"/>
            <a:endParaRPr lang="ru-RU" sz="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930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A0CA-1557-4E9B-9F90-5EB30B561F86}" type="slidenum">
              <a:rPr lang="ru-RU" smtClean="0"/>
              <a:t>16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79436" y="1288109"/>
            <a:ext cx="5536839" cy="4247317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  <a:tabLst>
                <a:tab pos="450215" algn="l"/>
              </a:tabLst>
            </a:pPr>
            <a:r>
              <a:rPr lang="ru-RU" sz="2000" b="1" dirty="0" smtClean="0">
                <a:solidFill>
                  <a:srgbClr val="C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Визуальный </a:t>
            </a:r>
            <a:r>
              <a:rPr lang="ru-RU" sz="2000" b="1" dirty="0">
                <a:solidFill>
                  <a:srgbClr val="C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(инспекционный)</a:t>
            </a:r>
            <a:r>
              <a:rPr lang="ru-RU" b="1" dirty="0">
                <a:solidFill>
                  <a:srgbClr val="C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с </a:t>
            </a:r>
            <a:r>
              <a:rPr lang="ru-RU" dirty="0" smtClean="0">
                <a:ea typeface="Times New Roman" panose="02020603050405020304" pitchFamily="18" charset="0"/>
                <a:cs typeface="Arial" panose="020B0604020202020204" pitchFamily="34" charset="0"/>
              </a:rPr>
              <a:t>целью: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0215" algn="l"/>
              </a:tabLst>
            </a:pPr>
            <a:r>
              <a:rPr lang="ru-RU" dirty="0" smtClean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оценки </a:t>
            </a:r>
            <a:r>
              <a:rPr lang="ru-RU" dirty="0" smtClean="0">
                <a:ea typeface="Times New Roman" panose="02020603050405020304" pitchFamily="18" charset="0"/>
                <a:cs typeface="Arial" panose="020B0604020202020204" pitchFamily="34" charset="0"/>
              </a:rPr>
              <a:t>правильности </a:t>
            </a: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выбора метода и средства, </a:t>
            </a:r>
            <a:endParaRPr lang="ru-RU" dirty="0" smtClean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0215" algn="l"/>
              </a:tabLst>
            </a:pPr>
            <a:r>
              <a:rPr lang="ru-RU" dirty="0" smtClean="0">
                <a:ea typeface="Times New Roman" panose="02020603050405020304" pitchFamily="18" charset="0"/>
                <a:cs typeface="Arial" panose="020B0604020202020204" pitchFamily="34" charset="0"/>
              </a:rPr>
              <a:t>соблюдения </a:t>
            </a: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технологии обработки (последовательность, норма расхода, экспозиция), </a:t>
            </a:r>
            <a:endParaRPr lang="ru-RU" dirty="0" smtClean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0215" algn="l"/>
              </a:tabLst>
            </a:pPr>
            <a:r>
              <a:rPr lang="ru-RU" dirty="0" smtClean="0">
                <a:ea typeface="Times New Roman" panose="02020603050405020304" pitchFamily="18" charset="0"/>
                <a:cs typeface="Arial" panose="020B0604020202020204" pitchFamily="34" charset="0"/>
              </a:rPr>
              <a:t>проверки </a:t>
            </a: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технического состояния оборудования, </a:t>
            </a:r>
            <a:endParaRPr lang="ru-RU" dirty="0" smtClean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0215" algn="l"/>
              </a:tabLst>
            </a:pPr>
            <a:r>
              <a:rPr lang="ru-RU" dirty="0" smtClean="0">
                <a:ea typeface="Times New Roman" panose="02020603050405020304" pitchFamily="18" charset="0"/>
                <a:cs typeface="Arial" panose="020B0604020202020204" pitchFamily="34" charset="0"/>
              </a:rPr>
              <a:t>правильности </a:t>
            </a: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хранения, приготовления рабочих растворов дезинфекционных средств</a:t>
            </a:r>
            <a:r>
              <a:rPr lang="ru-RU" dirty="0" smtClean="0"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0215" algn="l"/>
              </a:tabLst>
            </a:pPr>
            <a:r>
              <a:rPr lang="ru-RU" dirty="0" smtClean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использования СИЗ персоналом, наличия и правильности заполнения учётной документации, </a:t>
            </a:r>
            <a:endParaRPr lang="ru-RU" dirty="0" smtClean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0215" algn="l"/>
              </a:tabLst>
            </a:pPr>
            <a:r>
              <a:rPr lang="ru-RU" dirty="0" smtClean="0">
                <a:ea typeface="Times New Roman" panose="02020603050405020304" pitchFamily="18" charset="0"/>
                <a:cs typeface="Arial" panose="020B0604020202020204" pitchFamily="34" charset="0"/>
              </a:rPr>
              <a:t>проведения </a:t>
            </a: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камерного обеззараживания вещей (наличие квитанции о сдаче вещей в дезинфекционную камеру), </a:t>
            </a:r>
            <a:endParaRPr lang="ru-RU" dirty="0" smtClean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0215" algn="l"/>
              </a:tabLst>
            </a:pPr>
            <a:r>
              <a:rPr lang="ru-RU" dirty="0" smtClean="0">
                <a:ea typeface="Times New Roman" panose="02020603050405020304" pitchFamily="18" charset="0"/>
                <a:cs typeface="Arial" panose="020B0604020202020204" pitchFamily="34" charset="0"/>
              </a:rPr>
              <a:t>обеспеченности </a:t>
            </a: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инвентарём, оборудованием, дезинфекционными средствами в достаточном </a:t>
            </a:r>
            <a:r>
              <a:rPr lang="ru-RU" dirty="0" smtClean="0">
                <a:ea typeface="Times New Roman" panose="02020603050405020304" pitchFamily="18" charset="0"/>
                <a:cs typeface="Arial" panose="020B0604020202020204" pitchFamily="34" charset="0"/>
              </a:rPr>
              <a:t>количестве.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8E42F211-D56C-47F0-3394-FC0F9DA240EC}"/>
              </a:ext>
            </a:extLst>
          </p:cNvPr>
          <p:cNvSpPr txBox="1">
            <a:spLocks noChangeArrowheads="1"/>
          </p:cNvSpPr>
          <p:nvPr/>
        </p:nvSpPr>
        <p:spPr>
          <a:xfrm>
            <a:off x="2763878" y="135653"/>
            <a:ext cx="6427177" cy="619245"/>
          </a:xfrm>
          <a:prstGeom prst="rect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latin typeface="+mn-lt"/>
              </a:rPr>
              <a:t>Контроль качества </a:t>
            </a:r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дезинфекции</a:t>
            </a:r>
            <a:endParaRPr lang="ru-RU" sz="2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D17EFF6-D438-472F-0C12-15107667B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" y="1"/>
            <a:ext cx="1479557" cy="84666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41316D2-63F5-D956-803B-1AE47E998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4353" y="43885"/>
            <a:ext cx="1357646" cy="80278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977466" y="1278208"/>
            <a:ext cx="5833533" cy="4801314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  <a:tabLst>
                <a:tab pos="450215" algn="l"/>
              </a:tabLst>
            </a:pPr>
            <a:r>
              <a:rPr lang="ru-RU" b="1" dirty="0" smtClean="0">
                <a:solidFill>
                  <a:srgbClr val="C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Лабораторный </a:t>
            </a:r>
            <a:r>
              <a:rPr lang="ru-RU" b="1" dirty="0">
                <a:solidFill>
                  <a:srgbClr val="C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с использованием лабораторного оборудования</a:t>
            </a: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endParaRPr lang="ru-RU" dirty="0" smtClean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0215" algn="l"/>
              </a:tabLs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химический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контроль </a:t>
            </a: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с целью определения концентрации действующего вещества в рабочих растворах дезинфицирующих средств (например, активного хлора, перекиси водорода) и наличия остатков дезинфицирующего средства на обработанных поверхностях</a:t>
            </a:r>
            <a:r>
              <a:rPr lang="ru-RU" dirty="0" smtClean="0"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0215" algn="l"/>
              </a:tabLst>
            </a:pPr>
            <a:r>
              <a:rPr lang="ru-RU" dirty="0" smtClean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микробиологический контроль </a:t>
            </a: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с целью подтверждения отсутствия патогенных и санитарно-показательных микроорганизмов или специфических возбудителей на обработанных поверхностях, предметах и в воздухе; </a:t>
            </a:r>
            <a:endParaRPr lang="ru-RU" dirty="0" smtClean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0215" algn="l"/>
              </a:tabLs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расследование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случаев </a:t>
            </a: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неэффективной дезинфекции, дезинсекции, дератизации (</a:t>
            </a:r>
            <a:r>
              <a:rPr lang="ru-RU" dirty="0">
                <a:solidFill>
                  <a:srgbClr val="C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при возникновении повторных случаев заболевания в очаге</a:t>
            </a:r>
            <a:r>
              <a:rPr lang="ru-RU" dirty="0">
                <a:ea typeface="Times New Roman" panose="02020603050405020304" pitchFamily="18" charset="0"/>
                <a:cs typeface="Arial" panose="020B0604020202020204" pitchFamily="34" charset="0"/>
              </a:rPr>
              <a:t>). </a:t>
            </a:r>
            <a:endParaRPr lang="ru-RU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3121269" y="754898"/>
            <a:ext cx="764931" cy="485926"/>
          </a:xfrm>
          <a:prstGeom prst="downArrow">
            <a:avLst/>
          </a:prstGeom>
          <a:solidFill>
            <a:schemeClr val="bg1"/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7703598" y="773590"/>
            <a:ext cx="764931" cy="485926"/>
          </a:xfrm>
          <a:prstGeom prst="downArrow">
            <a:avLst/>
          </a:prstGeom>
          <a:solidFill>
            <a:schemeClr val="bg1"/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2772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A0CA-1557-4E9B-9F90-5EB30B561F86}" type="slidenum">
              <a:rPr lang="ru-RU" smtClean="0"/>
              <a:t>17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70575" y="1576442"/>
            <a:ext cx="10768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6862" y="1412353"/>
            <a:ext cx="11324492" cy="830997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  <a:tabLst>
                <a:tab pos="450215" algn="l"/>
              </a:tabLst>
            </a:pPr>
            <a:r>
              <a:rPr lang="ru-RU" sz="1600" dirty="0">
                <a:ea typeface="Times New Roman" panose="02020603050405020304" pitchFamily="18" charset="0"/>
                <a:cs typeface="Arial" panose="020B0604020202020204" pitchFamily="34" charset="0"/>
              </a:rPr>
              <a:t>Для проведения микробиологического контроля с целью определения микробной обсемененности отбираются пробы с объектов внешней </a:t>
            </a:r>
            <a:r>
              <a:rPr lang="ru-RU" sz="16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среды, </a:t>
            </a:r>
            <a:r>
              <a:rPr lang="ru-RU" sz="1600" dirty="0">
                <a:solidFill>
                  <a:srgbClr val="C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в медицинских организациях </a:t>
            </a:r>
            <a:r>
              <a:rPr lang="ru-RU" sz="1600" dirty="0">
                <a:ea typeface="Times New Roman" panose="02020603050405020304" pitchFamily="18" charset="0"/>
                <a:cs typeface="Arial" panose="020B0604020202020204" pitchFamily="34" charset="0"/>
              </a:rPr>
              <a:t>отбираются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пробы воздуха,  смывы с объектов внешней среды, медицинские изделия, смывы с рук медицинского персонала 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8E42F211-D56C-47F0-3394-FC0F9DA240EC}"/>
              </a:ext>
            </a:extLst>
          </p:cNvPr>
          <p:cNvSpPr txBox="1">
            <a:spLocks noChangeArrowheads="1"/>
          </p:cNvSpPr>
          <p:nvPr/>
        </p:nvSpPr>
        <p:spPr>
          <a:xfrm>
            <a:off x="1320020" y="222867"/>
            <a:ext cx="10004146" cy="61924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Микробиологический контроль 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качества </a:t>
            </a:r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дезинфекции</a:t>
            </a:r>
            <a:endParaRPr lang="ru-RU" sz="2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D17EFF6-D438-472F-0C12-15107667B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" y="1"/>
            <a:ext cx="1479557" cy="84666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41316D2-63F5-D956-803B-1AE47E998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4353" y="43885"/>
            <a:ext cx="1357646" cy="80278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70575" y="5905571"/>
            <a:ext cx="10965926" cy="584775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  <a:tabLst>
                <a:tab pos="450215" algn="l"/>
              </a:tabLst>
            </a:pPr>
            <a:r>
              <a:rPr lang="ru-RU" sz="1600" dirty="0">
                <a:solidFill>
                  <a:srgbClr val="C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В случае неудовлетворительных результатов проводятся повторные дезинфекционные, дезинсекционные и </a:t>
            </a:r>
            <a:r>
              <a:rPr lang="ru-RU" sz="1600" dirty="0" err="1">
                <a:solidFill>
                  <a:srgbClr val="C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дератизационные</a:t>
            </a:r>
            <a:r>
              <a:rPr lang="ru-RU" sz="1600" dirty="0">
                <a:solidFill>
                  <a:srgbClr val="C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мероприятия с последующим подтверждением их эффективности перечисленными методами контроля.</a:t>
            </a:r>
            <a:endParaRPr lang="ru-RU" sz="1600" b="1" dirty="0">
              <a:solidFill>
                <a:srgbClr val="C00000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2567" y="767370"/>
            <a:ext cx="10404231" cy="52322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Оценка</a:t>
            </a:r>
            <a:r>
              <a:rPr lang="ru-RU" sz="1400" dirty="0"/>
              <a:t> </a:t>
            </a:r>
            <a:r>
              <a:rPr lang="ru-RU" sz="1400" dirty="0" smtClean="0"/>
              <a:t>эффективности </a:t>
            </a:r>
            <a:r>
              <a:rPr lang="ru-RU" sz="1400" dirty="0"/>
              <a:t>дезинфекции проводится в рамках производственного контроля и контрольных (надзорных) мероприятий </a:t>
            </a:r>
            <a:r>
              <a:rPr lang="en-US" sz="1400" dirty="0" smtClean="0"/>
              <a:t>[</a:t>
            </a:r>
            <a:r>
              <a:rPr lang="ru-RU" sz="1400" dirty="0" smtClean="0"/>
              <a:t>Пункт </a:t>
            </a:r>
            <a:r>
              <a:rPr lang="ru-RU" sz="1400" dirty="0"/>
              <a:t>82 СанПиН </a:t>
            </a:r>
            <a:r>
              <a:rPr lang="ru-RU" sz="1400" dirty="0" smtClean="0"/>
              <a:t>3.3686-21</a:t>
            </a:r>
            <a:r>
              <a:rPr lang="en-US" sz="1400" dirty="0" smtClean="0"/>
              <a:t>]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52566" y="2365113"/>
            <a:ext cx="10404231" cy="2308324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  <a:tabLst>
                <a:tab pos="450215" algn="l"/>
              </a:tabLst>
            </a:pPr>
            <a:r>
              <a:rPr lang="ru-RU" sz="1600" dirty="0">
                <a:ea typeface="Times New Roman" panose="02020603050405020304" pitchFamily="18" charset="0"/>
                <a:cs typeface="Arial" panose="020B0604020202020204" pitchFamily="34" charset="0"/>
              </a:rPr>
              <a:t>Взятие проб с поверхностей различных объектов, прошедших дезинфекционную обработку, </a:t>
            </a:r>
            <a:r>
              <a:rPr lang="ru-RU" sz="1600" b="1" dirty="0">
                <a:solidFill>
                  <a:srgbClr val="0070C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осуществляется методом смывов </a:t>
            </a:r>
            <a:r>
              <a:rPr lang="ru-RU" sz="1600" dirty="0"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ru-RU" sz="1600" dirty="0">
                <a:solidFill>
                  <a:srgbClr val="C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не менее 5 смывов в одном помещении</a:t>
            </a:r>
            <a:r>
              <a:rPr lang="ru-RU" sz="1600" dirty="0">
                <a:ea typeface="Times New Roman" panose="02020603050405020304" pitchFamily="18" charset="0"/>
                <a:cs typeface="Arial" panose="020B0604020202020204" pitchFamily="34" charset="0"/>
              </a:rPr>
              <a:t>) стерильными хлопковыми, вискозными или нейлоновыми тампонами, вмонтированными в стерильную пробирку или коммерческими </a:t>
            </a:r>
            <a:r>
              <a:rPr lang="ru-RU" sz="1600" dirty="0" err="1">
                <a:ea typeface="Times New Roman" panose="02020603050405020304" pitchFamily="18" charset="0"/>
                <a:cs typeface="Arial" panose="020B0604020202020204" pitchFamily="34" charset="0"/>
              </a:rPr>
              <a:t>свабами</a:t>
            </a:r>
            <a:r>
              <a:rPr lang="ru-RU" sz="1600" dirty="0">
                <a:ea typeface="Times New Roman" panose="02020603050405020304" pitchFamily="18" charset="0"/>
                <a:cs typeface="Arial" panose="020B0604020202020204" pitchFamily="34" charset="0"/>
              </a:rPr>
              <a:t> (тампонами). Для увлажнения тампонов в пробирки наливается по 2,0 – 5,0 мл стерильной 0,1 % </a:t>
            </a:r>
            <a:r>
              <a:rPr lang="ru-RU" sz="1600" dirty="0" err="1">
                <a:ea typeface="Times New Roman" panose="02020603050405020304" pitchFamily="18" charset="0"/>
                <a:cs typeface="Arial" panose="020B0604020202020204" pitchFamily="34" charset="0"/>
              </a:rPr>
              <a:t>пептонной</a:t>
            </a:r>
            <a:r>
              <a:rPr lang="ru-RU" sz="1600" dirty="0">
                <a:ea typeface="Times New Roman" panose="02020603050405020304" pitchFamily="18" charset="0"/>
                <a:cs typeface="Arial" panose="020B0604020202020204" pitchFamily="34" charset="0"/>
              </a:rPr>
              <a:t> воды (транспортная среда). При взятии проб с объектов, прошедших дезинфекционную обработку, в равном количестве с транспортной средой дополнительно вносятся растворы нейтрализаторов </a:t>
            </a:r>
            <a:r>
              <a:rPr lang="ru-RU" sz="16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ДС.</a:t>
            </a:r>
          </a:p>
          <a:p>
            <a:pPr indent="449580" algn="just">
              <a:spcAft>
                <a:spcPts val="0"/>
              </a:spcAft>
              <a:tabLst>
                <a:tab pos="450215" algn="l"/>
              </a:tabLst>
            </a:pPr>
            <a:r>
              <a:rPr lang="ru-RU" sz="1600" dirty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При исследовании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мелких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предметов смывы забираются с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поверхности всего предмета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449580" algn="just">
              <a:spcAft>
                <a:spcPts val="0"/>
              </a:spcAft>
              <a:tabLst>
                <a:tab pos="450215" algn="l"/>
              </a:tabLst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При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исследовании предметов с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большой поверхностью </a:t>
            </a:r>
            <a:r>
              <a:rPr lang="ru-RU" sz="1600" dirty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– с нескольких мест исследуемого предмета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общей площадью 100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см².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41469" y="4750895"/>
            <a:ext cx="11424138" cy="1077218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  <a:tabLst>
                <a:tab pos="450215" algn="l"/>
              </a:tabLst>
            </a:pPr>
            <a:r>
              <a:rPr lang="ru-RU" sz="1600" dirty="0">
                <a:ea typeface="Times New Roman" panose="02020603050405020304" pitchFamily="18" charset="0"/>
                <a:cs typeface="Arial" panose="020B0604020202020204" pitchFamily="34" charset="0"/>
              </a:rPr>
              <a:t>В первую очередь исследуют </a:t>
            </a:r>
            <a:r>
              <a:rPr lang="ru-RU" sz="16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поверхности контактирующие: с руками (ручки дверей, вентили водопроводных кранов и рычаги смесителей, </a:t>
            </a:r>
            <a:r>
              <a:rPr lang="ru-RU" sz="1600" dirty="0">
                <a:ea typeface="Times New Roman" panose="02020603050405020304" pitchFamily="18" charset="0"/>
                <a:cs typeface="Arial" panose="020B0604020202020204" pitchFamily="34" charset="0"/>
              </a:rPr>
              <a:t>клавиши выключателей осветительных </a:t>
            </a:r>
            <a:r>
              <a:rPr lang="ru-RU" sz="16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приборов, телефон (кнопка, трубка)) и выделениями больного (например, </a:t>
            </a:r>
            <a:r>
              <a:rPr lang="ru-RU" sz="1600" dirty="0">
                <a:ea typeface="Times New Roman" panose="02020603050405020304" pitchFamily="18" charset="0"/>
                <a:cs typeface="Arial" panose="020B0604020202020204" pitchFamily="34" charset="0"/>
              </a:rPr>
              <a:t>санитарно-техническое оборудование</a:t>
            </a:r>
            <a:r>
              <a:rPr lang="ru-RU" sz="16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), </a:t>
            </a:r>
            <a:r>
              <a:rPr lang="ru-RU" sz="1600" dirty="0">
                <a:ea typeface="Times New Roman" panose="02020603050405020304" pitchFamily="18" charset="0"/>
                <a:cs typeface="Arial" panose="020B0604020202020204" pitchFamily="34" charset="0"/>
              </a:rPr>
              <a:t>пищевыми </a:t>
            </a:r>
            <a:r>
              <a:rPr lang="ru-RU" sz="16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продуктами контаминированными возбудителями (например, разделочные доски, посуда, столовые приборов) и пр.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0438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33730-7338-9B39-A8F3-BF0B4A149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EE90F0-6B31-5580-5CA6-B0D1AC636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8701"/>
            <a:ext cx="10058400" cy="92168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Нормативно-методические документы</a:t>
            </a:r>
            <a:endParaRPr lang="ru-RU" sz="28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92F45E6-0E71-2EEE-D99D-28FAA9708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2458" y="6444175"/>
            <a:ext cx="1312025" cy="365125"/>
          </a:xfrm>
        </p:spPr>
        <p:txBody>
          <a:bodyPr/>
          <a:lstStyle/>
          <a:p>
            <a:fld id="{0DF0CEA7-FC08-4C13-B37F-5BA8A4131335}" type="slidenum">
              <a:rPr lang="ru-RU" sz="2000" smtClean="0">
                <a:latin typeface="Georgia" panose="02040502050405020303" pitchFamily="18" charset="0"/>
              </a:rPr>
              <a:t>18</a:t>
            </a:fld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3F3164-65FB-B549-D93C-47DEB9012162}"/>
              </a:ext>
            </a:extLst>
          </p:cNvPr>
          <p:cNvSpPr txBox="1"/>
          <p:nvPr/>
        </p:nvSpPr>
        <p:spPr>
          <a:xfrm>
            <a:off x="338667" y="1077781"/>
            <a:ext cx="11635816" cy="504753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Единый перечень продукции (товаров), подлежащей государственному санитарно-эпидемиологическому надзору (контролю) на таможенной границе и таможенной территории Евразийского экономического союза, утвержденного решением Комиссии Таможенного союза от 28.05.2010 № 299.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СанПиН 3.3686-21 «Санитарно-эпидемиологические требования по профилактике инфекционных болезней».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СанПиН 1.2.3685-21 "Гигиенические нормативы и требования к обеспечению безопасности и (или) безвредности для человека факторов среды обитания".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СанПиН 2.1.3684-21 «Санитарно-эпидемиологические требования к содержанию территорий городских и сельских поселений, к водным объектам, питьевой воде и питьевому водоснабжению, атмосферному воздуху, почвам, жилым помещениям, эксплуатации производственных, общественных помещений, организации и проведению санитарно-противоэпидемических (профилактических) мероприятий».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СП 2.1.3678-20 «Санитарно-эпидемиологические требования к эксплуатации помещений, зданий, сооружений, оборудования и транспорта, а также условиям деятельности хозяйствующих субъектов, осуществляющих продажу товаров, выполнение работ или оказание услуг».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СП 31.13330.2021 «Водоснабжение. Наружные сети и сооружения»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МУ 3.5.3104-13 «Организация и проведение дезинфекционных мероприятий при энтеровирусных (</a:t>
            </a:r>
            <a:r>
              <a:rPr lang="ru-RU" sz="14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неполио</a:t>
            </a: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 инфекциях».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СанПиН 2.3/2.4.3590-20 «Санитарно-эпидемиологические требования к организации общественного питания населения».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МУ 3.1.1.4015-24 «Эпидемиологический надзор за энтеровирусной (</a:t>
            </a:r>
            <a:r>
              <a:rPr lang="ru-RU" sz="14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неполио</a:t>
            </a: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 инфекцией».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МУК 4.2.4063-24 «Организация и проведение исследований материалов из объектов окружающей среды на </a:t>
            </a:r>
            <a:r>
              <a:rPr lang="ru-RU" sz="14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полиовирусы</a:t>
            </a: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неполиоэнтеровирусы</a:t>
            </a: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»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ГОСТ Р 59072-2020 «Средства дезинфицирующие. Суспензионный метод определения антимикробной активности».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Основы </a:t>
            </a: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дезинфектологии и организация дезинфекционных мероприятий. Учебное пособие /Демина Ю.В., Захарова Ю.А., Андреев С.В., Алексеев М.А., Еремеева Н.И., Кривонос К.С., Комаров В.Ю., Морозов А.С., 2024.</a:t>
            </a:r>
          </a:p>
          <a:p>
            <a:pPr marL="342900" indent="-342900" algn="just">
              <a:buFont typeface="+mj-lt"/>
              <a:buAutoNum type="arabicPeriod"/>
            </a:pPr>
            <a:endParaRPr lang="ru-RU" sz="1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17EFF6-D438-472F-0C12-15107667B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" y="1"/>
            <a:ext cx="1399817" cy="80103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1316D2-63F5-D956-803B-1AE47E998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1999" y="43885"/>
            <a:ext cx="1269999" cy="75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715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1772F-8118-91C9-8136-42E13F1CD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A06EE7-E4C8-11FE-D45C-FD8139FDB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0" y="57148"/>
            <a:ext cx="1136708" cy="65047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DA6AB7-3799-848E-2B33-B0DD1824D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1592" y="71439"/>
            <a:ext cx="1197118" cy="707861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CD28296C-A337-33E5-1539-79309896E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DB8D3-C729-4B14-8328-93BC8F83A042}" type="slidenum">
              <a:rPr lang="ru-RU" smtClean="0"/>
              <a:t>2</a:t>
            </a:fld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533275" y="1060005"/>
            <a:ext cx="2277725" cy="531056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ПРОСТЕЙШИЕ</a:t>
            </a:r>
            <a:endParaRPr lang="ru-RU" sz="2400" b="1" dirty="0"/>
          </a:p>
        </p:txBody>
      </p:sp>
      <p:grpSp>
        <p:nvGrpSpPr>
          <p:cNvPr id="49" name="Группа 48"/>
          <p:cNvGrpSpPr/>
          <p:nvPr/>
        </p:nvGrpSpPr>
        <p:grpSpPr>
          <a:xfrm>
            <a:off x="9766278" y="1731323"/>
            <a:ext cx="1983730" cy="1914731"/>
            <a:chOff x="9766278" y="1731323"/>
            <a:chExt cx="1983730" cy="1914731"/>
          </a:xfrm>
        </p:grpSpPr>
        <p:pic>
          <p:nvPicPr>
            <p:cNvPr id="45" name="Рисунок 4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66278" y="1731323"/>
              <a:ext cx="1983730" cy="1914731"/>
            </a:xfrm>
            <a:prstGeom prst="rect">
              <a:avLst/>
            </a:prstGeom>
          </p:spPr>
        </p:pic>
        <p:sp>
          <p:nvSpPr>
            <p:cNvPr id="47" name="Прямоугольник 46"/>
            <p:cNvSpPr/>
            <p:nvPr/>
          </p:nvSpPr>
          <p:spPr>
            <a:xfrm>
              <a:off x="9792618" y="2600652"/>
              <a:ext cx="1931050" cy="4719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chemeClr val="tx1"/>
                  </a:solidFill>
                </a:rPr>
                <a:t>Дизентерийная амёба (</a:t>
              </a:r>
              <a:r>
                <a:rPr lang="en-US" sz="1400" b="1" dirty="0" err="1">
                  <a:solidFill>
                    <a:schemeClr val="tx1"/>
                  </a:solidFill>
                </a:rPr>
                <a:t>Entamoeba</a:t>
              </a:r>
              <a:r>
                <a:rPr lang="en-US" sz="1400" b="1" dirty="0">
                  <a:solidFill>
                    <a:schemeClr val="tx1"/>
                  </a:solidFill>
                </a:rPr>
                <a:t> </a:t>
              </a:r>
              <a:r>
                <a:rPr lang="en-US" sz="1400" b="1" dirty="0" err="1">
                  <a:solidFill>
                    <a:schemeClr val="tx1"/>
                  </a:solidFill>
                </a:rPr>
                <a:t>histolytica</a:t>
              </a:r>
              <a:r>
                <a:rPr lang="en-US" sz="1400" b="1" dirty="0">
                  <a:solidFill>
                    <a:schemeClr val="tx1"/>
                  </a:solidFill>
                </a:rPr>
                <a:t>) </a:t>
              </a:r>
              <a:endParaRPr lang="ru-RU" sz="14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9766278" y="3697373"/>
            <a:ext cx="2090198" cy="2360747"/>
            <a:chOff x="9766278" y="3697373"/>
            <a:chExt cx="2090198" cy="2360747"/>
          </a:xfrm>
        </p:grpSpPr>
        <p:pic>
          <p:nvPicPr>
            <p:cNvPr id="46" name="Picture 3" descr="http://medecinetropicale.free.fr/images/cyclegiardia.gif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6278" y="3829485"/>
              <a:ext cx="1983730" cy="2228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Прямоугольник 47"/>
            <p:cNvSpPr/>
            <p:nvPr/>
          </p:nvSpPr>
          <p:spPr>
            <a:xfrm>
              <a:off x="10239343" y="3697373"/>
              <a:ext cx="1617133" cy="4719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smtClean="0">
                  <a:solidFill>
                    <a:schemeClr val="tx1"/>
                  </a:solidFill>
                </a:rPr>
                <a:t>Лямблии</a:t>
              </a:r>
            </a:p>
            <a:p>
              <a:pPr algn="ctr"/>
              <a:r>
                <a:rPr lang="ru-RU" sz="1400" b="1" dirty="0" smtClean="0">
                  <a:solidFill>
                    <a:schemeClr val="tx1"/>
                  </a:solidFill>
                </a:rPr>
                <a:t> </a:t>
              </a:r>
              <a:r>
                <a:rPr lang="ru-RU" sz="1400" b="1" dirty="0">
                  <a:solidFill>
                    <a:schemeClr val="tx1"/>
                  </a:solidFill>
                </a:rPr>
                <a:t>(</a:t>
              </a:r>
              <a:r>
                <a:rPr lang="en-US" sz="1400" b="1" dirty="0">
                  <a:solidFill>
                    <a:schemeClr val="tx1"/>
                  </a:solidFill>
                </a:rPr>
                <a:t>Giardia </a:t>
              </a:r>
              <a:r>
                <a:rPr lang="en-US" sz="1400" b="1" dirty="0" err="1">
                  <a:solidFill>
                    <a:schemeClr val="tx1"/>
                  </a:solidFill>
                </a:rPr>
                <a:t>lamblia</a:t>
              </a:r>
              <a:r>
                <a:rPr lang="en-US" sz="1400" b="1" dirty="0">
                  <a:solidFill>
                    <a:schemeClr val="tx1"/>
                  </a:solidFill>
                </a:rPr>
                <a:t>)</a:t>
              </a:r>
              <a:endParaRPr lang="ru-RU" sz="14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208516" y="203120"/>
            <a:ext cx="11797216" cy="5868465"/>
            <a:chOff x="208516" y="203120"/>
            <a:chExt cx="11797216" cy="5868465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208516" y="978666"/>
              <a:ext cx="5172377" cy="5079453"/>
              <a:chOff x="146969" y="826478"/>
              <a:chExt cx="5172377" cy="4791808"/>
            </a:xfrm>
          </p:grpSpPr>
          <p:sp>
            <p:nvSpPr>
              <p:cNvPr id="4" name="Скругленный прямоугольник 3"/>
              <p:cNvSpPr/>
              <p:nvPr/>
            </p:nvSpPr>
            <p:spPr>
              <a:xfrm>
                <a:off x="401487" y="978345"/>
                <a:ext cx="4645298" cy="531056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b="1" dirty="0" smtClean="0"/>
                  <a:t>БАКТЕРИИ</a:t>
                </a:r>
                <a:endParaRPr lang="ru-RU" sz="2400" b="1" dirty="0"/>
              </a:p>
            </p:txBody>
          </p:sp>
          <p:grpSp>
            <p:nvGrpSpPr>
              <p:cNvPr id="17" name="Группа 16"/>
              <p:cNvGrpSpPr/>
              <p:nvPr/>
            </p:nvGrpSpPr>
            <p:grpSpPr>
              <a:xfrm>
                <a:off x="401489" y="1741074"/>
                <a:ext cx="1873686" cy="938415"/>
                <a:chOff x="1914830" y="1870685"/>
                <a:chExt cx="2153389" cy="1120849"/>
              </a:xfrm>
            </p:grpSpPr>
            <p:pic>
              <p:nvPicPr>
                <p:cNvPr id="8" name="Рисунок 7"/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914830" y="1870685"/>
                  <a:ext cx="2153389" cy="1120849"/>
                </a:xfrm>
                <a:prstGeom prst="rect">
                  <a:avLst/>
                </a:prstGeom>
              </p:spPr>
            </p:pic>
            <p:sp>
              <p:nvSpPr>
                <p:cNvPr id="15" name="Прямоугольник 14"/>
                <p:cNvSpPr/>
                <p:nvPr/>
              </p:nvSpPr>
              <p:spPr>
                <a:xfrm>
                  <a:off x="2029144" y="2431110"/>
                  <a:ext cx="2000989" cy="44066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400" b="1" dirty="0" err="1"/>
                    <a:t>Шигеллы</a:t>
                  </a:r>
                  <a:r>
                    <a:rPr lang="ru-RU" sz="1400" b="1" dirty="0"/>
                    <a:t> </a:t>
                  </a:r>
                  <a:endParaRPr lang="ru-RU" sz="1400" b="1" dirty="0" smtClean="0"/>
                </a:p>
                <a:p>
                  <a:pPr algn="ctr"/>
                  <a:r>
                    <a:rPr lang="ru-RU" sz="1400" b="1" dirty="0" smtClean="0"/>
                    <a:t>(</a:t>
                  </a:r>
                  <a:r>
                    <a:rPr lang="ru-RU" sz="1400" b="1" dirty="0"/>
                    <a:t>род </a:t>
                  </a:r>
                  <a:r>
                    <a:rPr lang="en-US" sz="1400" b="1" dirty="0" err="1"/>
                    <a:t>Shigella</a:t>
                  </a:r>
                  <a:r>
                    <a:rPr lang="en-US" sz="1400" b="1" dirty="0"/>
                    <a:t>) </a:t>
                  </a:r>
                  <a:endParaRPr lang="ru-RU" sz="1400" b="1" dirty="0"/>
                </a:p>
              </p:txBody>
            </p:sp>
          </p:grpSp>
          <p:grpSp>
            <p:nvGrpSpPr>
              <p:cNvPr id="19" name="Группа 18"/>
              <p:cNvGrpSpPr/>
              <p:nvPr/>
            </p:nvGrpSpPr>
            <p:grpSpPr>
              <a:xfrm>
                <a:off x="401487" y="2843935"/>
                <a:ext cx="1873687" cy="1075372"/>
                <a:chOff x="1921267" y="3613180"/>
                <a:chExt cx="2153389" cy="1356091"/>
              </a:xfrm>
            </p:grpSpPr>
            <p:pic>
              <p:nvPicPr>
                <p:cNvPr id="16" name="Рисунок 15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921267" y="3613180"/>
                  <a:ext cx="2153389" cy="1356091"/>
                </a:xfrm>
                <a:prstGeom prst="rect">
                  <a:avLst/>
                </a:prstGeom>
              </p:spPr>
            </p:pic>
            <p:sp>
              <p:nvSpPr>
                <p:cNvPr id="18" name="Прямоугольник 17"/>
                <p:cNvSpPr/>
                <p:nvPr/>
              </p:nvSpPr>
              <p:spPr>
                <a:xfrm>
                  <a:off x="1991029" y="3644764"/>
                  <a:ext cx="2000989" cy="440665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400" b="1" dirty="0"/>
                    <a:t>Сальмонеллы </a:t>
                  </a:r>
                  <a:endParaRPr lang="ru-RU" sz="1400" b="1" dirty="0" smtClean="0"/>
                </a:p>
                <a:p>
                  <a:pPr algn="ctr"/>
                  <a:r>
                    <a:rPr lang="ru-RU" sz="1400" b="1" dirty="0" smtClean="0"/>
                    <a:t>(</a:t>
                  </a:r>
                  <a:r>
                    <a:rPr lang="ru-RU" sz="1400" b="1" dirty="0"/>
                    <a:t>род </a:t>
                  </a:r>
                  <a:r>
                    <a:rPr lang="en-US" sz="1400" b="1" dirty="0"/>
                    <a:t>Salmonella) </a:t>
                  </a:r>
                  <a:endParaRPr lang="ru-RU" sz="1400" b="1" dirty="0"/>
                </a:p>
              </p:txBody>
            </p:sp>
          </p:grpSp>
          <p:grpSp>
            <p:nvGrpSpPr>
              <p:cNvPr id="22" name="Группа 21"/>
              <p:cNvGrpSpPr/>
              <p:nvPr/>
            </p:nvGrpSpPr>
            <p:grpSpPr>
              <a:xfrm>
                <a:off x="401487" y="4083753"/>
                <a:ext cx="1873687" cy="1304736"/>
                <a:chOff x="5107329" y="3351445"/>
                <a:chExt cx="2548428" cy="1402437"/>
              </a:xfrm>
            </p:grpSpPr>
            <p:pic>
              <p:nvPicPr>
                <p:cNvPr id="20" name="Рисунок 19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107329" y="3351445"/>
                  <a:ext cx="2548428" cy="1402437"/>
                </a:xfrm>
                <a:prstGeom prst="rect">
                  <a:avLst/>
                </a:prstGeom>
              </p:spPr>
            </p:pic>
            <p:sp>
              <p:nvSpPr>
                <p:cNvPr id="21" name="Прямоугольник 20"/>
                <p:cNvSpPr/>
                <p:nvPr/>
              </p:nvSpPr>
              <p:spPr>
                <a:xfrm>
                  <a:off x="5349893" y="3697833"/>
                  <a:ext cx="1973156" cy="466511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400" b="1" dirty="0"/>
                    <a:t>Патогенные кишечные палочки </a:t>
                  </a:r>
                  <a:endParaRPr lang="ru-RU" sz="1400" b="1" dirty="0" smtClean="0"/>
                </a:p>
                <a:p>
                  <a:pPr algn="ctr"/>
                  <a:r>
                    <a:rPr lang="ru-RU" sz="1400" b="1" dirty="0" smtClean="0"/>
                    <a:t>(</a:t>
                  </a:r>
                  <a:r>
                    <a:rPr lang="ru-RU" sz="1400" b="1" dirty="0"/>
                    <a:t>разные группы </a:t>
                  </a:r>
                  <a:r>
                    <a:rPr lang="ru-RU" sz="1400" b="1" i="1" dirty="0" err="1"/>
                    <a:t>Escherichia</a:t>
                  </a:r>
                  <a:r>
                    <a:rPr lang="ru-RU" sz="1400" b="1" i="1" dirty="0"/>
                    <a:t> </a:t>
                  </a:r>
                  <a:r>
                    <a:rPr lang="ru-RU" sz="1400" b="1" i="1" dirty="0" err="1"/>
                    <a:t>coli</a:t>
                  </a:r>
                  <a:r>
                    <a:rPr lang="ru-RU" sz="1400" b="1" dirty="0"/>
                    <a:t>)</a:t>
                  </a:r>
                </a:p>
              </p:txBody>
            </p:sp>
          </p:grpSp>
          <p:sp>
            <p:nvSpPr>
              <p:cNvPr id="23" name="Прямоугольник 22"/>
              <p:cNvSpPr/>
              <p:nvPr/>
            </p:nvSpPr>
            <p:spPr>
              <a:xfrm>
                <a:off x="2319516" y="1735394"/>
                <a:ext cx="2727269" cy="3653095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ru-RU" sz="1600" dirty="0" err="1" smtClean="0"/>
                  <a:t>кампилобактерии</a:t>
                </a:r>
                <a:r>
                  <a:rPr lang="ru-RU" sz="1600" dirty="0" smtClean="0"/>
                  <a:t> </a:t>
                </a:r>
                <a:r>
                  <a:rPr lang="ru-RU" sz="1600" dirty="0"/>
                  <a:t>(например, </a:t>
                </a:r>
                <a:r>
                  <a:rPr lang="en-US" sz="1600" i="1" dirty="0"/>
                  <a:t>Campylobacter </a:t>
                </a:r>
                <a:r>
                  <a:rPr lang="en-US" sz="1600" i="1" dirty="0" err="1"/>
                  <a:t>jejuni</a:t>
                </a:r>
                <a:r>
                  <a:rPr lang="en-US" sz="1600" dirty="0"/>
                  <a:t>, </a:t>
                </a:r>
                <a:r>
                  <a:rPr lang="en-US" sz="1600" i="1" dirty="0"/>
                  <a:t>C. coli</a:t>
                </a:r>
                <a:r>
                  <a:rPr lang="en-US" sz="1600" dirty="0" smtClean="0"/>
                  <a:t>)</a:t>
                </a:r>
                <a:r>
                  <a:rPr lang="ru-RU" sz="1600" dirty="0" smtClean="0"/>
                  <a:t>;</a:t>
                </a: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ru-RU" sz="1600" dirty="0" smtClean="0"/>
                  <a:t>стафилококки </a:t>
                </a:r>
                <a:r>
                  <a:rPr lang="ru-RU" sz="1600" dirty="0"/>
                  <a:t>(в частности, </a:t>
                </a:r>
                <a:r>
                  <a:rPr lang="en-US" sz="1600" i="1" dirty="0"/>
                  <a:t>Staphylococcus aureus</a:t>
                </a:r>
                <a:r>
                  <a:rPr lang="en-US" sz="1600" dirty="0" smtClean="0"/>
                  <a:t>)</a:t>
                </a:r>
                <a:r>
                  <a:rPr lang="ru-RU" sz="1600" dirty="0" smtClean="0"/>
                  <a:t>;</a:t>
                </a: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ru-RU" sz="1600" dirty="0"/>
                  <a:t>вибрионы </a:t>
                </a:r>
                <a:r>
                  <a:rPr lang="ru-RU" sz="1600" dirty="0" smtClean="0"/>
                  <a:t>холеры;</a:t>
                </a: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ru-RU" sz="1600" dirty="0"/>
                  <a:t>некоторые </a:t>
                </a:r>
                <a:r>
                  <a:rPr lang="ru-RU" sz="1600" dirty="0" smtClean="0"/>
                  <a:t>энтерококки;</a:t>
                </a: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ru-RU" sz="1600" dirty="0" smtClean="0"/>
                  <a:t>условно-патогенные </a:t>
                </a:r>
                <a:r>
                  <a:rPr lang="ru-RU" sz="1600" dirty="0"/>
                  <a:t>бактерии (клебсиеллы, протей, </a:t>
                </a:r>
                <a:r>
                  <a:rPr lang="ru-RU" sz="1600" dirty="0" err="1"/>
                  <a:t>цитробактер</a:t>
                </a:r>
                <a:r>
                  <a:rPr lang="ru-RU" sz="1600" dirty="0"/>
                  <a:t>, синегнойная палочка, </a:t>
                </a:r>
                <a:r>
                  <a:rPr lang="ru-RU" sz="1600" dirty="0" err="1"/>
                  <a:t>клостридии</a:t>
                </a:r>
                <a:r>
                  <a:rPr lang="ru-RU" sz="1600" dirty="0"/>
                  <a:t> (в том числе </a:t>
                </a:r>
                <a:r>
                  <a:rPr lang="ru-RU" sz="1600" i="1" dirty="0" err="1"/>
                  <a:t>Clostridium</a:t>
                </a:r>
                <a:r>
                  <a:rPr lang="ru-RU" sz="1600" i="1" dirty="0"/>
                  <a:t> </a:t>
                </a:r>
                <a:r>
                  <a:rPr lang="ru-RU" sz="1600" i="1" dirty="0" err="1"/>
                  <a:t>difficile</a:t>
                </a:r>
                <a:r>
                  <a:rPr lang="ru-RU" sz="1600" dirty="0"/>
                  <a:t>) </a:t>
                </a: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endParaRPr lang="ru-RU" sz="1600" dirty="0"/>
              </a:p>
            </p:txBody>
          </p:sp>
          <p:sp>
            <p:nvSpPr>
              <p:cNvPr id="24" name="Скругленный прямоугольник 23"/>
              <p:cNvSpPr/>
              <p:nvPr/>
            </p:nvSpPr>
            <p:spPr>
              <a:xfrm>
                <a:off x="146969" y="826478"/>
                <a:ext cx="5172377" cy="4791808"/>
              </a:xfrm>
              <a:prstGeom prst="roundRect">
                <a:avLst/>
              </a:prstGeom>
              <a:noFill/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44" name="Группа 43"/>
            <p:cNvGrpSpPr/>
            <p:nvPr/>
          </p:nvGrpSpPr>
          <p:grpSpPr>
            <a:xfrm>
              <a:off x="5491390" y="1000588"/>
              <a:ext cx="3780355" cy="5070997"/>
              <a:chOff x="5380894" y="902069"/>
              <a:chExt cx="3851838" cy="4868406"/>
            </a:xfrm>
          </p:grpSpPr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5635411" y="1020763"/>
                <a:ext cx="3306717" cy="531056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400" b="1" dirty="0" smtClean="0"/>
                  <a:t>ВИРУСЫ</a:t>
                </a:r>
                <a:endParaRPr lang="ru-RU" sz="2400" b="1" dirty="0"/>
              </a:p>
            </p:txBody>
          </p:sp>
          <p:grpSp>
            <p:nvGrpSpPr>
              <p:cNvPr id="31" name="Группа 30"/>
              <p:cNvGrpSpPr/>
              <p:nvPr/>
            </p:nvGrpSpPr>
            <p:grpSpPr>
              <a:xfrm>
                <a:off x="5460345" y="1659906"/>
                <a:ext cx="1820533" cy="1192532"/>
                <a:chOff x="5460345" y="1659906"/>
                <a:chExt cx="1741081" cy="1219370"/>
              </a:xfrm>
            </p:grpSpPr>
            <p:pic>
              <p:nvPicPr>
                <p:cNvPr id="27" name="Рисунок 26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587832" y="1659906"/>
                  <a:ext cx="1486107" cy="1219370"/>
                </a:xfrm>
                <a:prstGeom prst="rect">
                  <a:avLst/>
                </a:prstGeom>
              </p:spPr>
            </p:pic>
            <p:sp>
              <p:nvSpPr>
                <p:cNvPr id="28" name="Прямоугольник 27"/>
                <p:cNvSpPr/>
                <p:nvPr/>
              </p:nvSpPr>
              <p:spPr>
                <a:xfrm>
                  <a:off x="5460345" y="1737226"/>
                  <a:ext cx="1741081" cy="368941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400" b="1" dirty="0" err="1" smtClean="0"/>
                    <a:t>Ротавирусы</a:t>
                  </a:r>
                  <a:endParaRPr lang="ru-RU" sz="1400" b="1" dirty="0" smtClean="0"/>
                </a:p>
                <a:p>
                  <a:pPr algn="ctr"/>
                  <a:r>
                    <a:rPr lang="ru-RU" sz="1400" b="1" dirty="0" smtClean="0"/>
                    <a:t>(группа </a:t>
                  </a:r>
                  <a:r>
                    <a:rPr lang="ru-RU" sz="1400" b="1" dirty="0"/>
                    <a:t>А)</a:t>
                  </a:r>
                </a:p>
              </p:txBody>
            </p:sp>
          </p:grpSp>
          <p:grpSp>
            <p:nvGrpSpPr>
              <p:cNvPr id="32" name="Группа 31"/>
              <p:cNvGrpSpPr/>
              <p:nvPr/>
            </p:nvGrpSpPr>
            <p:grpSpPr>
              <a:xfrm>
                <a:off x="5587831" y="2930888"/>
                <a:ext cx="1693047" cy="1256124"/>
                <a:chOff x="5587832" y="2981812"/>
                <a:chExt cx="1613594" cy="1307774"/>
              </a:xfrm>
            </p:grpSpPr>
            <p:pic>
              <p:nvPicPr>
                <p:cNvPr id="29" name="Рисунок 28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587832" y="2981812"/>
                  <a:ext cx="1486107" cy="1307774"/>
                </a:xfrm>
                <a:prstGeom prst="rect">
                  <a:avLst/>
                </a:prstGeom>
              </p:spPr>
            </p:pic>
            <p:sp>
              <p:nvSpPr>
                <p:cNvPr id="30" name="Прямоугольник 29"/>
                <p:cNvSpPr/>
                <p:nvPr/>
              </p:nvSpPr>
              <p:spPr>
                <a:xfrm>
                  <a:off x="5635411" y="3183377"/>
                  <a:ext cx="1566015" cy="45445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400" b="1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Норовирусы</a:t>
                  </a:r>
                  <a:r>
                    <a:rPr lang="ru-RU" sz="14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  <a:endParaRPr lang="ru-RU" sz="14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 algn="ctr"/>
                  <a:r>
                    <a:rPr lang="ru-RU" sz="14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(</a:t>
                  </a:r>
                  <a:r>
                    <a:rPr lang="ru-RU" sz="14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в том числе 2-й генотип)</a:t>
                  </a:r>
                </a:p>
              </p:txBody>
            </p:sp>
          </p:grpSp>
          <p:grpSp>
            <p:nvGrpSpPr>
              <p:cNvPr id="35" name="Группа 34"/>
              <p:cNvGrpSpPr/>
              <p:nvPr/>
            </p:nvGrpSpPr>
            <p:grpSpPr>
              <a:xfrm>
                <a:off x="7050967" y="3617199"/>
                <a:ext cx="2181765" cy="2153276"/>
                <a:chOff x="5425235" y="4289586"/>
                <a:chExt cx="1855644" cy="1720806"/>
              </a:xfrm>
            </p:grpSpPr>
            <p:pic>
              <p:nvPicPr>
                <p:cNvPr id="33" name="Рисунок 32">
                  <a:extLst>
                    <a:ext uri="{FF2B5EF4-FFF2-40B4-BE49-F238E27FC236}">
                      <a16:creationId xmlns:a16="http://schemas.microsoft.com/office/drawing/2014/main" id="{E91E0B0D-4A2F-2DB1-5B42-61D0F2E1D1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3161" r="24200"/>
                <a:stretch/>
              </p:blipFill>
              <p:spPr>
                <a:xfrm>
                  <a:off x="5425235" y="4289586"/>
                  <a:ext cx="1855644" cy="1720806"/>
                </a:xfrm>
                <a:prstGeom prst="ellipse">
                  <a:avLst/>
                </a:prstGeom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effectLst>
                  <a:softEdge rad="112500"/>
                </a:effectLst>
              </p:spPr>
            </p:pic>
            <p:sp>
              <p:nvSpPr>
                <p:cNvPr id="34" name="Прямоугольник 33"/>
                <p:cNvSpPr/>
                <p:nvPr/>
              </p:nvSpPr>
              <p:spPr>
                <a:xfrm>
                  <a:off x="5504687" y="4807739"/>
                  <a:ext cx="1741081" cy="368941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400" b="1" dirty="0" smtClean="0"/>
                    <a:t>Аденовирусы</a:t>
                  </a:r>
                </a:p>
                <a:p>
                  <a:pPr algn="ctr"/>
                  <a:r>
                    <a:rPr lang="ru-RU" sz="1400" b="1" dirty="0" smtClean="0"/>
                    <a:t>(серотипы 40 и 41)</a:t>
                  </a:r>
                  <a:endParaRPr lang="ru-RU" sz="1400" b="1" dirty="0"/>
                </a:p>
              </p:txBody>
            </p:sp>
          </p:grpSp>
          <p:grpSp>
            <p:nvGrpSpPr>
              <p:cNvPr id="39" name="Группа 38"/>
              <p:cNvGrpSpPr/>
              <p:nvPr/>
            </p:nvGrpSpPr>
            <p:grpSpPr>
              <a:xfrm>
                <a:off x="7121518" y="1692508"/>
                <a:ext cx="2069932" cy="2122447"/>
                <a:chOff x="7201426" y="1574139"/>
                <a:chExt cx="1594501" cy="1581763"/>
              </a:xfrm>
            </p:grpSpPr>
            <p:pic>
              <p:nvPicPr>
                <p:cNvPr id="36" name="Рисунок 35">
                  <a:extLst>
                    <a:ext uri="{FF2B5EF4-FFF2-40B4-BE49-F238E27FC236}">
                      <a16:creationId xmlns:a16="http://schemas.microsoft.com/office/drawing/2014/main" id="{F3CE7382-FEAB-4C42-1572-5F70ED250E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987" t="3809" r="20049" b="4791"/>
                <a:stretch/>
              </p:blipFill>
              <p:spPr>
                <a:xfrm>
                  <a:off x="7201426" y="1574139"/>
                  <a:ext cx="1581762" cy="1581763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  <p:sp>
              <p:nvSpPr>
                <p:cNvPr id="37" name="Прямоугольник 36"/>
                <p:cNvSpPr/>
                <p:nvPr/>
              </p:nvSpPr>
              <p:spPr>
                <a:xfrm>
                  <a:off x="7229912" y="1939731"/>
                  <a:ext cx="1566015" cy="62152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400" b="1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Энтеровирусы</a:t>
                  </a:r>
                  <a:r>
                    <a:rPr lang="ru-RU" sz="14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(Коксаки, ЕСНО и </a:t>
                  </a:r>
                  <a:r>
                    <a:rPr lang="ru-RU" sz="1400" b="1" dirty="0" err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др</a:t>
                  </a:r>
                  <a:r>
                    <a:rPr lang="ru-RU" sz="14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);</a:t>
                  </a:r>
                </a:p>
              </p:txBody>
            </p:sp>
          </p:grpSp>
          <p:grpSp>
            <p:nvGrpSpPr>
              <p:cNvPr id="43" name="Группа 42"/>
              <p:cNvGrpSpPr/>
              <p:nvPr/>
            </p:nvGrpSpPr>
            <p:grpSpPr>
              <a:xfrm>
                <a:off x="5587832" y="4265462"/>
                <a:ext cx="1571905" cy="1269445"/>
                <a:chOff x="7181104" y="3222776"/>
                <a:chExt cx="1837021" cy="1335423"/>
              </a:xfrm>
            </p:grpSpPr>
            <p:pic>
              <p:nvPicPr>
                <p:cNvPr id="40" name="Рисунок 39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181104" y="3222776"/>
                  <a:ext cx="1837021" cy="1335423"/>
                </a:xfrm>
                <a:prstGeom prst="rect">
                  <a:avLst/>
                </a:prstGeom>
              </p:spPr>
            </p:pic>
            <p:sp>
              <p:nvSpPr>
                <p:cNvPr id="41" name="Прямоугольник 40"/>
                <p:cNvSpPr/>
                <p:nvPr/>
              </p:nvSpPr>
              <p:spPr>
                <a:xfrm>
                  <a:off x="7204521" y="3462809"/>
                  <a:ext cx="1741081" cy="31488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400" b="1" dirty="0" err="1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Астровирусы</a:t>
                  </a:r>
                  <a:r>
                    <a:rPr lang="ru-RU" sz="1400" b="1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некоторые </a:t>
                  </a:r>
                  <a:r>
                    <a:rPr lang="ru-RU" sz="1400" b="1" dirty="0" err="1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коронавирусы</a:t>
                  </a:r>
                  <a:endParaRPr lang="ru-RU" sz="1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42" name="Скругленный прямоугольник 41"/>
              <p:cNvSpPr/>
              <p:nvPr/>
            </p:nvSpPr>
            <p:spPr>
              <a:xfrm>
                <a:off x="5380894" y="902069"/>
                <a:ext cx="3815848" cy="4868406"/>
              </a:xfrm>
              <a:prstGeom prst="roundRect">
                <a:avLst/>
              </a:prstGeom>
              <a:noFill/>
              <a:ln w="57150"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51" name="Скругленный прямоугольник 50"/>
            <p:cNvSpPr/>
            <p:nvPr/>
          </p:nvSpPr>
          <p:spPr>
            <a:xfrm>
              <a:off x="9382243" y="978667"/>
              <a:ext cx="2623489" cy="5079452"/>
            </a:xfrm>
            <a:prstGeom prst="roundRect">
              <a:avLst/>
            </a:prstGeom>
            <a:noFill/>
            <a:ln w="571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Скругленный прямоугольник 51"/>
            <p:cNvSpPr/>
            <p:nvPr/>
          </p:nvSpPr>
          <p:spPr>
            <a:xfrm>
              <a:off x="1896534" y="203120"/>
              <a:ext cx="9085058" cy="467159"/>
            </a:xfrm>
            <a:prstGeom prst="roundRect">
              <a:avLst/>
            </a:prstGeom>
            <a:ln w="571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rgbClr val="0070C0"/>
                  </a:solidFill>
                </a:rPr>
                <a:t>Возбудители ОКИ</a:t>
              </a:r>
              <a:endParaRPr lang="ru-RU" sz="2800" dirty="0"/>
            </a:p>
          </p:txBody>
        </p:sp>
        <p:sp>
          <p:nvSpPr>
            <p:cNvPr id="55" name="Стрелка вниз 54"/>
            <p:cNvSpPr/>
            <p:nvPr/>
          </p:nvSpPr>
          <p:spPr>
            <a:xfrm>
              <a:off x="2523067" y="670279"/>
              <a:ext cx="592666" cy="308387"/>
            </a:xfrm>
            <a:prstGeom prst="downArrow">
              <a:avLst/>
            </a:prstGeom>
            <a:ln w="571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Стрелка вниз 55"/>
            <p:cNvSpPr/>
            <p:nvPr/>
          </p:nvSpPr>
          <p:spPr>
            <a:xfrm>
              <a:off x="10239343" y="670279"/>
              <a:ext cx="592666" cy="308387"/>
            </a:xfrm>
            <a:prstGeom prst="downArrow">
              <a:avLst/>
            </a:prstGeom>
            <a:ln w="571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Стрелка вниз 56"/>
            <p:cNvSpPr/>
            <p:nvPr/>
          </p:nvSpPr>
          <p:spPr>
            <a:xfrm>
              <a:off x="6939671" y="669798"/>
              <a:ext cx="592666" cy="308387"/>
            </a:xfrm>
            <a:prstGeom prst="downArrow">
              <a:avLst/>
            </a:prstGeom>
            <a:ln w="571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063409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A0CA-1557-4E9B-9F90-5EB30B561F86}" type="slidenum">
              <a:rPr lang="ru-RU" smtClean="0"/>
              <a:t>3</a:t>
            </a:fld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383218-7B64-082B-930C-C7A56B2AD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1183" y="854760"/>
            <a:ext cx="2948681" cy="1927294"/>
          </a:xfrm>
          <a:prstGeom prst="rect">
            <a:avLst/>
          </a:prstGeom>
          <a:ln>
            <a:solidFill>
              <a:schemeClr val="tx2">
                <a:lumMod val="25000"/>
                <a:lumOff val="75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1B73FA-B9FF-9545-9BBB-4CA54FAA88CC}"/>
              </a:ext>
            </a:extLst>
          </p:cNvPr>
          <p:cNvSpPr txBox="1"/>
          <p:nvPr/>
        </p:nvSpPr>
        <p:spPr>
          <a:xfrm>
            <a:off x="882441" y="5657671"/>
            <a:ext cx="99548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2"/>
                </a:solidFill>
              </a:rPr>
              <a:t>Дезинфекция</a:t>
            </a:r>
            <a:r>
              <a:rPr lang="ru-RU" dirty="0"/>
              <a:t> – обеспечение гибели микроорганизмов – возбудителей инфекционных и паразитарных болезней на (в) объектах окружающей среды, с использованием специальных средств и способов, в целях прерывания путей передачи возбудителя инфекции. </a:t>
            </a: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051" y="1073075"/>
            <a:ext cx="6656763" cy="3357835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5FA06EE7-E4C8-11FE-D45C-FD8139FDB9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970" y="57148"/>
            <a:ext cx="1136708" cy="650474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C7DA6AB7-3799-848E-2B33-B0DD1824D3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1592" y="71439"/>
            <a:ext cx="1197118" cy="707861"/>
          </a:xfrm>
          <a:prstGeom prst="rect">
            <a:avLst/>
          </a:prstGeom>
        </p:spPr>
      </p:pic>
      <p:sp>
        <p:nvSpPr>
          <p:cNvPr id="47" name="Rectangle 2">
            <a:extLst>
              <a:ext uri="{FF2B5EF4-FFF2-40B4-BE49-F238E27FC236}">
                <a16:creationId xmlns:a16="http://schemas.microsoft.com/office/drawing/2014/main" id="{8E42F211-D56C-47F0-3394-FC0F9DA240EC}"/>
              </a:ext>
            </a:extLst>
          </p:cNvPr>
          <p:cNvSpPr txBox="1">
            <a:spLocks noChangeArrowheads="1"/>
          </p:cNvSpPr>
          <p:nvPr/>
        </p:nvSpPr>
        <p:spPr>
          <a:xfrm>
            <a:off x="1576005" y="28574"/>
            <a:ext cx="10004146" cy="70762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+mn-lt"/>
              </a:rPr>
            </a:br>
            <a:r>
              <a:rPr lang="ru-RU" sz="24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Возбудители ОКИ и основные факторы передачи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+mn-lt"/>
              </a:rPr>
            </a:br>
            <a:r>
              <a:rPr lang="ru-RU" sz="2400" b="1" dirty="0">
                <a:solidFill>
                  <a:srgbClr val="0070C0"/>
                </a:solidFill>
                <a:latin typeface="+mn-lt"/>
              </a:rPr>
              <a:t> </a:t>
            </a:r>
            <a:br>
              <a:rPr lang="ru-RU" sz="2400" b="1" dirty="0">
                <a:solidFill>
                  <a:srgbClr val="0070C0"/>
                </a:solidFill>
                <a:latin typeface="+mn-lt"/>
              </a:rPr>
            </a:br>
            <a:endParaRPr lang="ru-RU" sz="24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09564" y="2439128"/>
            <a:ext cx="2070587" cy="2121818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3551" y="1899208"/>
            <a:ext cx="857370" cy="790685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0088" y="3517314"/>
            <a:ext cx="1619476" cy="1162212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50972" y="2551829"/>
            <a:ext cx="1758592" cy="1412306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83187" y="4287069"/>
            <a:ext cx="2143094" cy="1205490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20286" y="4505526"/>
            <a:ext cx="1519244" cy="1210520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47734" y="4505526"/>
            <a:ext cx="2772552" cy="1209175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60204" y="4505526"/>
            <a:ext cx="2581635" cy="1209844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5183" y="4505526"/>
            <a:ext cx="1721877" cy="1178393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57996" y="1309373"/>
            <a:ext cx="1171739" cy="128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040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540AA-0893-BDDC-9BDC-188EA7F16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8C6281-B419-8BB2-A778-44E820752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004" y="173823"/>
            <a:ext cx="10652759" cy="91306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+mn-lt"/>
              </a:rPr>
              <a:t>Дезинфицирующие средства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C5FF476-9E50-8696-6890-DC08D4C41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69" y="57147"/>
            <a:ext cx="1570071" cy="89846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223ADB1-5407-B027-2723-A13EDFE4F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3418" y="71439"/>
            <a:ext cx="1495292" cy="884172"/>
          </a:xfrm>
          <a:prstGeom prst="rect">
            <a:avLst/>
          </a:prstGeom>
        </p:spPr>
      </p:pic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215FD7-1FE8-EC5A-1D10-AB62FEE6F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DB8D3-C729-4B14-8328-93BC8F83A042}" type="slidenum">
              <a:rPr lang="ru-RU" smtClean="0"/>
              <a:t>4</a:t>
            </a:fld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A232C57-9840-564A-6542-8DBB596C16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094" y="828752"/>
            <a:ext cx="7353937" cy="3787468"/>
          </a:xfrm>
          <a:prstGeom prst="rect">
            <a:avLst/>
          </a:prstGeom>
        </p:spPr>
      </p:pic>
      <p:sp>
        <p:nvSpPr>
          <p:cNvPr id="12" name="Объект 2">
            <a:extLst>
              <a:ext uri="{FF2B5EF4-FFF2-40B4-BE49-F238E27FC236}">
                <a16:creationId xmlns:a16="http://schemas.microsoft.com/office/drawing/2014/main" id="{EB47CE39-E57D-994C-5EA6-F2215DC6B824}"/>
              </a:ext>
            </a:extLst>
          </p:cNvPr>
          <p:cNvSpPr txBox="1">
            <a:spLocks/>
          </p:cNvSpPr>
          <p:nvPr/>
        </p:nvSpPr>
        <p:spPr>
          <a:xfrm>
            <a:off x="471736" y="910028"/>
            <a:ext cx="4211986" cy="3136678"/>
          </a:xfrm>
          <a:prstGeom prst="rect">
            <a:avLst/>
          </a:prstGeom>
          <a:solidFill>
            <a:schemeClr val="bg1"/>
          </a:solidFill>
        </p:spPr>
        <p:txBody>
          <a:bodyPr vert="horz" lIns="45720" tIns="45720" rIns="4572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Tw Cen MT" panose="020B0602020104020603" pitchFamily="34" charset="0"/>
              <a:buNone/>
            </a:pPr>
            <a:r>
              <a:rPr lang="ru-RU" sz="1800" b="1" dirty="0">
                <a:solidFill>
                  <a:schemeClr val="accent2"/>
                </a:solidFill>
              </a:rPr>
              <a:t>Химические дезинфицирующие средства </a:t>
            </a:r>
            <a:r>
              <a:rPr lang="ru-RU" sz="1800" dirty="0"/>
              <a:t>представляют собой индивидуальные химические соединения (вещества) или композиционные составы, включающие одно или несколько действующих веществ (ДВ), обладающих антимикробным (бактерицидным, фунгицидным, </a:t>
            </a:r>
            <a:r>
              <a:rPr lang="ru-RU" sz="1800" dirty="0" err="1"/>
              <a:t>туберкулоцидным</a:t>
            </a:r>
            <a:r>
              <a:rPr lang="ru-RU" sz="1800" dirty="0"/>
              <a:t>, </a:t>
            </a:r>
            <a:r>
              <a:rPr lang="ru-RU" sz="1800" dirty="0" err="1"/>
              <a:t>вирулицидным</a:t>
            </a:r>
            <a:r>
              <a:rPr lang="ru-RU" sz="1800" dirty="0"/>
              <a:t>, </a:t>
            </a:r>
            <a:r>
              <a:rPr lang="ru-RU" sz="1800" dirty="0" err="1"/>
              <a:t>спороцидным</a:t>
            </a:r>
            <a:r>
              <a:rPr lang="ru-RU" sz="1800" dirty="0"/>
              <a:t>) действием. 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EB47CE39-E57D-994C-5EA6-F2215DC6B824}"/>
              </a:ext>
            </a:extLst>
          </p:cNvPr>
          <p:cNvSpPr txBox="1">
            <a:spLocks/>
          </p:cNvSpPr>
          <p:nvPr/>
        </p:nvSpPr>
        <p:spPr>
          <a:xfrm>
            <a:off x="1439693" y="4697155"/>
            <a:ext cx="10145070" cy="169261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b="1" dirty="0" err="1">
                <a:solidFill>
                  <a:srgbClr val="0070C0"/>
                </a:solidFill>
              </a:rPr>
              <a:t>Вирулицидная</a:t>
            </a:r>
            <a:r>
              <a:rPr lang="ru-RU" sz="1400" b="1" dirty="0">
                <a:solidFill>
                  <a:srgbClr val="0070C0"/>
                </a:solidFill>
              </a:rPr>
              <a:t> активность </a:t>
            </a:r>
            <a:r>
              <a:rPr lang="ru-RU" sz="1400" dirty="0"/>
              <a:t>(</a:t>
            </a:r>
            <a:r>
              <a:rPr lang="ru-RU" sz="1400" dirty="0" err="1"/>
              <a:t>вирулицидное</a:t>
            </a:r>
            <a:r>
              <a:rPr lang="ru-RU" sz="1400" dirty="0"/>
              <a:t> действие, </a:t>
            </a:r>
            <a:r>
              <a:rPr lang="ru-RU" sz="1400" dirty="0" err="1"/>
              <a:t>вирулицидность</a:t>
            </a:r>
            <a:r>
              <a:rPr lang="ru-RU" sz="1400" dirty="0"/>
              <a:t>) – способность химических ДС инактивировать вирусы.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b="1" dirty="0">
                <a:solidFill>
                  <a:srgbClr val="0070C0"/>
                </a:solidFill>
              </a:rPr>
              <a:t>Бактерицидная активность </a:t>
            </a:r>
            <a:r>
              <a:rPr lang="ru-RU" sz="1400" dirty="0"/>
              <a:t>(бактерицидное действие, бактерицидность) – способность химического ДС вызывать гибель вегетативных форм бактерий.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b="1" dirty="0">
                <a:solidFill>
                  <a:srgbClr val="0070C0"/>
                </a:solidFill>
              </a:rPr>
              <a:t>Фунгицидная активность </a:t>
            </a:r>
            <a:r>
              <a:rPr lang="ru-RU" sz="1400" dirty="0"/>
              <a:t>– способность ДС вызывать гибель возбудителей грибковых болезней (кандидозов, </a:t>
            </a:r>
            <a:r>
              <a:rPr lang="ru-RU" sz="1400" dirty="0" err="1"/>
              <a:t>дерматофитий</a:t>
            </a:r>
            <a:r>
              <a:rPr lang="ru-RU" sz="1400" dirty="0"/>
              <a:t>), а также плесневых грибов.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b="1" dirty="0" err="1">
                <a:solidFill>
                  <a:srgbClr val="0070C0"/>
                </a:solidFill>
              </a:rPr>
              <a:t>Туберкулоцидная</a:t>
            </a:r>
            <a:r>
              <a:rPr lang="ru-RU" sz="1400" b="1" dirty="0">
                <a:solidFill>
                  <a:srgbClr val="0070C0"/>
                </a:solidFill>
              </a:rPr>
              <a:t> активность </a:t>
            </a:r>
            <a:r>
              <a:rPr lang="ru-RU" sz="1400" dirty="0"/>
              <a:t>– способность ДС вызывать гибель микобактерий туберкулеза.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b="1" dirty="0" err="1">
                <a:solidFill>
                  <a:srgbClr val="0070C0"/>
                </a:solidFill>
              </a:rPr>
              <a:t>Спороцидная</a:t>
            </a:r>
            <a:r>
              <a:rPr lang="ru-RU" sz="1400" b="1" dirty="0">
                <a:solidFill>
                  <a:srgbClr val="0070C0"/>
                </a:solidFill>
              </a:rPr>
              <a:t> активность ДС </a:t>
            </a:r>
            <a:r>
              <a:rPr lang="ru-RU" sz="1400" dirty="0"/>
              <a:t>– способность химического ДС вызывать гибель спор микроорганизмов</a:t>
            </a: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742335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165DACA-157E-2BE6-49DD-C874D3A45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DB8D3-C729-4B14-8328-93BC8F83A042}" type="slidenum">
              <a:rPr lang="ru-RU" smtClean="0"/>
              <a:t>5</a:t>
            </a:fld>
            <a:endParaRPr lang="ru-RU"/>
          </a:p>
        </p:txBody>
      </p:sp>
      <p:pic>
        <p:nvPicPr>
          <p:cNvPr id="90" name="Рисунок 89">
            <a:extLst>
              <a:ext uri="{FF2B5EF4-FFF2-40B4-BE49-F238E27FC236}">
                <a16:creationId xmlns:a16="http://schemas.microsoft.com/office/drawing/2014/main" id="{E1AED978-3794-C23A-8050-85F29C34F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801" y="1086887"/>
            <a:ext cx="10690962" cy="4773772"/>
          </a:xfrm>
          <a:prstGeom prst="rect">
            <a:avLst/>
          </a:prstGeom>
        </p:spPr>
      </p:pic>
      <p:pic>
        <p:nvPicPr>
          <p:cNvPr id="91" name="Рисунок 90">
            <a:extLst>
              <a:ext uri="{FF2B5EF4-FFF2-40B4-BE49-F238E27FC236}">
                <a16:creationId xmlns:a16="http://schemas.microsoft.com/office/drawing/2014/main" id="{BB2496C9-1F0E-9C2F-1D77-40CA6153F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69" y="57147"/>
            <a:ext cx="1570071" cy="898463"/>
          </a:xfrm>
          <a:prstGeom prst="rect">
            <a:avLst/>
          </a:prstGeom>
        </p:spPr>
      </p:pic>
      <p:pic>
        <p:nvPicPr>
          <p:cNvPr id="92" name="Рисунок 91">
            <a:extLst>
              <a:ext uri="{FF2B5EF4-FFF2-40B4-BE49-F238E27FC236}">
                <a16:creationId xmlns:a16="http://schemas.microsoft.com/office/drawing/2014/main" id="{5645CF2A-6704-1166-69D8-6F2157DC22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3418" y="71439"/>
            <a:ext cx="1495292" cy="884172"/>
          </a:xfrm>
          <a:prstGeom prst="rect">
            <a:avLst/>
          </a:prstGeom>
        </p:spPr>
      </p:pic>
      <p:sp>
        <p:nvSpPr>
          <p:cNvPr id="97" name="Заголовок 1">
            <a:extLst>
              <a:ext uri="{FF2B5EF4-FFF2-40B4-BE49-F238E27FC236}">
                <a16:creationId xmlns:a16="http://schemas.microsoft.com/office/drawing/2014/main" id="{304BCD10-177C-F77C-21C4-28D7480EE21E}"/>
              </a:ext>
            </a:extLst>
          </p:cNvPr>
          <p:cNvSpPr txBox="1">
            <a:spLocks/>
          </p:cNvSpPr>
          <p:nvPr/>
        </p:nvSpPr>
        <p:spPr>
          <a:xfrm>
            <a:off x="932004" y="173823"/>
            <a:ext cx="10652759" cy="9130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>
                <a:solidFill>
                  <a:srgbClr val="0070C0"/>
                </a:solidFill>
                <a:latin typeface="+mn-lt"/>
              </a:rPr>
              <a:t>Дезинфицирующие средства</a:t>
            </a:r>
            <a:endParaRPr lang="ru-RU" sz="2800" b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71362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C58CF3F-6257-99BD-3D0E-1A1CAE3414AE}"/>
              </a:ext>
            </a:extLst>
          </p:cNvPr>
          <p:cNvSpPr txBox="1">
            <a:spLocks noChangeArrowheads="1"/>
          </p:cNvSpPr>
          <p:nvPr/>
        </p:nvSpPr>
        <p:spPr>
          <a:xfrm>
            <a:off x="2039815" y="212103"/>
            <a:ext cx="8397964" cy="77558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2600" b="1" dirty="0">
                <a:solidFill>
                  <a:srgbClr val="0070C0"/>
                </a:solidFill>
                <a:latin typeface="+mn-lt"/>
              </a:rPr>
            </a:br>
            <a:r>
              <a:rPr lang="ru-RU" sz="2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2600" b="1" dirty="0">
                <a:solidFill>
                  <a:srgbClr val="0070C0"/>
                </a:solidFill>
                <a:latin typeface="+mn-lt"/>
              </a:rPr>
            </a:br>
            <a:r>
              <a:rPr lang="ru-RU" sz="2600" b="1" dirty="0" smtClean="0">
                <a:solidFill>
                  <a:srgbClr val="0070C0"/>
                </a:solidFill>
                <a:latin typeface="+mn-lt"/>
              </a:rPr>
              <a:t>Жизнеспособность 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микроорганизмов </a:t>
            </a:r>
            <a:r>
              <a:rPr lang="ru-RU" sz="2600" b="1" dirty="0" smtClean="0">
                <a:solidFill>
                  <a:srgbClr val="0070C0"/>
                </a:solidFill>
                <a:latin typeface="+mn-lt"/>
              </a:rPr>
              <a:t>во внешней среде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2600" b="1" dirty="0">
                <a:solidFill>
                  <a:srgbClr val="0070C0"/>
                </a:solidFill>
                <a:latin typeface="+mn-lt"/>
              </a:rPr>
            </a:br>
            <a:r>
              <a:rPr lang="ru-RU" sz="2600" b="1" dirty="0">
                <a:solidFill>
                  <a:srgbClr val="0070C0"/>
                </a:solidFill>
                <a:latin typeface="+mn-lt"/>
              </a:rPr>
              <a:t> </a:t>
            </a:r>
            <a:br>
              <a:rPr lang="ru-RU" sz="2600" b="1" dirty="0">
                <a:solidFill>
                  <a:srgbClr val="0070C0"/>
                </a:solidFill>
                <a:latin typeface="+mn-lt"/>
              </a:rPr>
            </a:br>
            <a:endParaRPr lang="ru-RU" sz="26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FF37DD-765E-EFEF-8135-2B820CC3B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9828" y="43884"/>
            <a:ext cx="1782171" cy="1053805"/>
          </a:xfrm>
          <a:prstGeom prst="rect">
            <a:avLst/>
          </a:prstGeom>
        </p:spPr>
      </p:pic>
      <p:sp>
        <p:nvSpPr>
          <p:cNvPr id="33" name="Rectangle 5">
            <a:extLst>
              <a:ext uri="{FF2B5EF4-FFF2-40B4-BE49-F238E27FC236}">
                <a16:creationId xmlns:a16="http://schemas.microsoft.com/office/drawing/2014/main" id="{F1B4FF8C-6FF1-EA76-019B-42B0CC101E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3744" y="5239313"/>
            <a:ext cx="3627610" cy="90230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100" dirty="0">
                <a:latin typeface="Georgia" pitchFamily="18" charset="0"/>
              </a:rPr>
              <a:t>[</a:t>
            </a:r>
            <a:r>
              <a:rPr lang="en-US" sz="1100" dirty="0" err="1">
                <a:latin typeface="Georgia" pitchFamily="18" charset="0"/>
              </a:rPr>
              <a:t>Russel</a:t>
            </a:r>
            <a:r>
              <a:rPr lang="en-US" sz="1100" dirty="0">
                <a:latin typeface="Georgia" pitchFamily="18" charset="0"/>
              </a:rPr>
              <a:t> A.D., </a:t>
            </a:r>
            <a:r>
              <a:rPr lang="en-US" sz="1100" dirty="0" err="1">
                <a:latin typeface="Georgia" pitchFamily="18" charset="0"/>
              </a:rPr>
              <a:t>Furr</a:t>
            </a:r>
            <a:r>
              <a:rPr lang="en-US" sz="1100" dirty="0">
                <a:latin typeface="Georgia" pitchFamily="18" charset="0"/>
              </a:rPr>
              <a:t> J.R., </a:t>
            </a:r>
            <a:r>
              <a:rPr lang="en-US" sz="1100" dirty="0" err="1">
                <a:latin typeface="Georgia" pitchFamily="18" charset="0"/>
              </a:rPr>
              <a:t>Maillard</a:t>
            </a:r>
            <a:r>
              <a:rPr lang="en-US" sz="1100" dirty="0">
                <a:latin typeface="Georgia" pitchFamily="18" charset="0"/>
              </a:rPr>
              <a:t> J.J. Microbial </a:t>
            </a:r>
            <a:r>
              <a:rPr lang="en-US" sz="1100" dirty="0" err="1">
                <a:latin typeface="Georgia" pitchFamily="18" charset="0"/>
              </a:rPr>
              <a:t>suscetibility</a:t>
            </a:r>
            <a:r>
              <a:rPr lang="en-US" sz="1100" dirty="0">
                <a:latin typeface="Georgia" pitchFamily="18" charset="0"/>
              </a:rPr>
              <a:t> </a:t>
            </a:r>
            <a:endParaRPr lang="ru-RU" sz="1100" dirty="0" smtClean="0">
              <a:latin typeface="Georgia" pitchFamily="18" charset="0"/>
            </a:endParaRPr>
          </a:p>
          <a:p>
            <a:pPr algn="ctr"/>
            <a:r>
              <a:rPr lang="en-US" sz="1100" dirty="0" smtClean="0">
                <a:latin typeface="Georgia" pitchFamily="18" charset="0"/>
              </a:rPr>
              <a:t>And</a:t>
            </a:r>
            <a:r>
              <a:rPr lang="ru-RU" sz="1100" dirty="0" smtClean="0">
                <a:latin typeface="Georgia" pitchFamily="18" charset="0"/>
              </a:rPr>
              <a:t> </a:t>
            </a:r>
            <a:r>
              <a:rPr lang="en-US" sz="1100" dirty="0" smtClean="0">
                <a:latin typeface="Georgia" pitchFamily="18" charset="0"/>
              </a:rPr>
              <a:t> </a:t>
            </a:r>
            <a:r>
              <a:rPr lang="en-US" sz="1100" dirty="0">
                <a:latin typeface="Georgia" pitchFamily="18" charset="0"/>
              </a:rPr>
              <a:t>resistance </a:t>
            </a:r>
            <a:r>
              <a:rPr lang="en-US" sz="1100" dirty="0" smtClean="0">
                <a:latin typeface="Georgia" pitchFamily="18" charset="0"/>
              </a:rPr>
              <a:t>to </a:t>
            </a:r>
            <a:r>
              <a:rPr lang="en-US" sz="1100" dirty="0">
                <a:latin typeface="Georgia" pitchFamily="18" charset="0"/>
              </a:rPr>
              <a:t>biocides. ASM News 1997; 63:481-7</a:t>
            </a:r>
            <a:r>
              <a:rPr lang="en-US" sz="1200" dirty="0">
                <a:latin typeface="Georgia" pitchFamily="18" charset="0"/>
              </a:rPr>
              <a:t>]</a:t>
            </a:r>
            <a:endParaRPr lang="ru-RU" sz="1200" dirty="0">
              <a:latin typeface="Georgia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6918331" y="1155908"/>
            <a:ext cx="5124290" cy="3873667"/>
            <a:chOff x="685665" y="1135061"/>
            <a:chExt cx="11336837" cy="5134278"/>
          </a:xfrm>
        </p:grpSpPr>
        <p:pic>
          <p:nvPicPr>
            <p:cNvPr id="2" name="Picture 4" descr="Сравнительная резистентность микроорганизмов к дезинфекции">
              <a:extLst>
                <a:ext uri="{FF2B5EF4-FFF2-40B4-BE49-F238E27FC236}">
                  <a16:creationId xmlns:a16="http://schemas.microsoft.com/office/drawing/2014/main" id="{C3EFC933-BAEA-7A72-18AE-8BBC2FD09A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73739" y="1135061"/>
              <a:ext cx="4838113" cy="513427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3F5895C2-F87B-5DC8-87D3-CBFA79C5A542}"/>
                </a:ext>
              </a:extLst>
            </p:cNvPr>
            <p:cNvSpPr/>
            <p:nvPr/>
          </p:nvSpPr>
          <p:spPr>
            <a:xfrm>
              <a:off x="3799002" y="5391462"/>
              <a:ext cx="4838113" cy="368848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500" dirty="0"/>
            </a:p>
          </p:txBody>
        </p:sp>
        <p:cxnSp>
          <p:nvCxnSpPr>
            <p:cNvPr id="7" name="Прямая со стрелкой 6">
              <a:extLst>
                <a:ext uri="{FF2B5EF4-FFF2-40B4-BE49-F238E27FC236}">
                  <a16:creationId xmlns:a16="http://schemas.microsoft.com/office/drawing/2014/main" id="{C0913B4D-B252-0FFF-5A76-839DBBFD056D}"/>
                </a:ext>
              </a:extLst>
            </p:cNvPr>
            <p:cNvCxnSpPr>
              <a:cxnSpLocks/>
              <a:endCxn id="5" idx="6"/>
            </p:cNvCxnSpPr>
            <p:nvPr/>
          </p:nvCxnSpPr>
          <p:spPr>
            <a:xfrm flipH="1">
              <a:off x="8637115" y="5155791"/>
              <a:ext cx="530063" cy="42009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9F1020FC-ED49-6BB0-39B8-1A80AF3A36EF}"/>
                </a:ext>
              </a:extLst>
            </p:cNvPr>
            <p:cNvSpPr/>
            <p:nvPr/>
          </p:nvSpPr>
          <p:spPr>
            <a:xfrm>
              <a:off x="3263992" y="3383951"/>
              <a:ext cx="2533493" cy="677728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500"/>
            </a:p>
          </p:txBody>
        </p:sp>
        <p:cxnSp>
          <p:nvCxnSpPr>
            <p:cNvPr id="11" name="Прямая со стрелкой 10">
              <a:extLst>
                <a:ext uri="{FF2B5EF4-FFF2-40B4-BE49-F238E27FC236}">
                  <a16:creationId xmlns:a16="http://schemas.microsoft.com/office/drawing/2014/main" id="{BAF18A20-D7FB-B7B4-5DCA-EBE139C8F6BB}"/>
                </a:ext>
              </a:extLst>
            </p:cNvPr>
            <p:cNvCxnSpPr/>
            <p:nvPr/>
          </p:nvCxnSpPr>
          <p:spPr>
            <a:xfrm flipH="1" flipV="1">
              <a:off x="5797485" y="3789575"/>
              <a:ext cx="3365369" cy="135712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514DA2E8-A80B-E8DB-B5CA-167BBA88254A}"/>
                </a:ext>
              </a:extLst>
            </p:cNvPr>
            <p:cNvSpPr/>
            <p:nvPr/>
          </p:nvSpPr>
          <p:spPr>
            <a:xfrm>
              <a:off x="9162855" y="4901937"/>
              <a:ext cx="2859647" cy="563517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err="1">
                  <a:solidFill>
                    <a:schemeClr val="tx1"/>
                  </a:solidFill>
                </a:rPr>
                <a:t>Вирулицидные</a:t>
              </a:r>
              <a:r>
                <a:rPr lang="ru-RU" sz="1200" b="1" dirty="0">
                  <a:solidFill>
                    <a:schemeClr val="tx1"/>
                  </a:solidFill>
                </a:rPr>
                <a:t> ДС</a:t>
              </a:r>
            </a:p>
          </p:txBody>
        </p:sp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8923C5CF-D0BE-15DE-369E-73DD6139405C}"/>
                </a:ext>
              </a:extLst>
            </p:cNvPr>
            <p:cNvSpPr/>
            <p:nvPr/>
          </p:nvSpPr>
          <p:spPr>
            <a:xfrm>
              <a:off x="4553146" y="4615756"/>
              <a:ext cx="3572759" cy="368848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500" dirty="0"/>
            </a:p>
          </p:txBody>
        </p:sp>
        <p:cxnSp>
          <p:nvCxnSpPr>
            <p:cNvPr id="16" name="Прямая со стрелкой 15">
              <a:extLst>
                <a:ext uri="{FF2B5EF4-FFF2-40B4-BE49-F238E27FC236}">
                  <a16:creationId xmlns:a16="http://schemas.microsoft.com/office/drawing/2014/main" id="{74F5D99F-C3CD-CB3C-44C1-8931111786B8}"/>
                </a:ext>
              </a:extLst>
            </p:cNvPr>
            <p:cNvCxnSpPr>
              <a:cxnSpLocks/>
              <a:stCxn id="12" idx="1"/>
            </p:cNvCxnSpPr>
            <p:nvPr/>
          </p:nvCxnSpPr>
          <p:spPr>
            <a:xfrm flipH="1" flipV="1">
              <a:off x="8003357" y="4901937"/>
              <a:ext cx="1159497" cy="28175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Овал 17">
              <a:extLst>
                <a:ext uri="{FF2B5EF4-FFF2-40B4-BE49-F238E27FC236}">
                  <a16:creationId xmlns:a16="http://schemas.microsoft.com/office/drawing/2014/main" id="{311D259E-219A-438D-BA5A-458686D2640F}"/>
                </a:ext>
              </a:extLst>
            </p:cNvPr>
            <p:cNvSpPr/>
            <p:nvPr/>
          </p:nvSpPr>
          <p:spPr>
            <a:xfrm>
              <a:off x="3949240" y="5032365"/>
              <a:ext cx="4838113" cy="368848"/>
            </a:xfrm>
            <a:prstGeom prst="ellipse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500" dirty="0"/>
            </a:p>
          </p:txBody>
        </p:sp>
        <p:sp>
          <p:nvSpPr>
            <p:cNvPr id="19" name="Овал 18">
              <a:extLst>
                <a:ext uri="{FF2B5EF4-FFF2-40B4-BE49-F238E27FC236}">
                  <a16:creationId xmlns:a16="http://schemas.microsoft.com/office/drawing/2014/main" id="{8A09FA83-AAFB-F9D8-B84B-36E7A9A7EF72}"/>
                </a:ext>
              </a:extLst>
            </p:cNvPr>
            <p:cNvSpPr/>
            <p:nvPr/>
          </p:nvSpPr>
          <p:spPr>
            <a:xfrm>
              <a:off x="5882326" y="3605151"/>
              <a:ext cx="2905027" cy="714355"/>
            </a:xfrm>
            <a:prstGeom prst="ellipse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500" dirty="0"/>
            </a:p>
          </p:txBody>
        </p:sp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1E4B5C8-402C-172A-301F-9DC6438CCC65}"/>
                </a:ext>
              </a:extLst>
            </p:cNvPr>
            <p:cNvSpPr/>
            <p:nvPr/>
          </p:nvSpPr>
          <p:spPr>
            <a:xfrm>
              <a:off x="9075606" y="3772627"/>
              <a:ext cx="2946896" cy="563517"/>
            </a:xfrm>
            <a:prstGeom prst="roundRect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>
                  <a:solidFill>
                    <a:schemeClr val="tx1"/>
                  </a:solidFill>
                </a:rPr>
                <a:t>Бактерицидные ДС</a:t>
              </a:r>
            </a:p>
          </p:txBody>
        </p:sp>
        <p:cxnSp>
          <p:nvCxnSpPr>
            <p:cNvPr id="22" name="Прямая со стрелкой 21">
              <a:extLst>
                <a:ext uri="{FF2B5EF4-FFF2-40B4-BE49-F238E27FC236}">
                  <a16:creationId xmlns:a16="http://schemas.microsoft.com/office/drawing/2014/main" id="{2787A672-DACD-2015-6133-0F54A2E028EF}"/>
                </a:ext>
              </a:extLst>
            </p:cNvPr>
            <p:cNvCxnSpPr>
              <a:stCxn id="20" idx="1"/>
              <a:endCxn id="19" idx="6"/>
            </p:cNvCxnSpPr>
            <p:nvPr/>
          </p:nvCxnSpPr>
          <p:spPr>
            <a:xfrm flipH="1" flipV="1">
              <a:off x="8787353" y="3962329"/>
              <a:ext cx="288253" cy="92056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 стрелкой 23">
              <a:extLst>
                <a:ext uri="{FF2B5EF4-FFF2-40B4-BE49-F238E27FC236}">
                  <a16:creationId xmlns:a16="http://schemas.microsoft.com/office/drawing/2014/main" id="{058EB1E1-937D-E228-2E5C-14E87B0C6DDE}"/>
                </a:ext>
              </a:extLst>
            </p:cNvPr>
            <p:cNvCxnSpPr>
              <a:stCxn id="20" idx="1"/>
            </p:cNvCxnSpPr>
            <p:nvPr/>
          </p:nvCxnSpPr>
          <p:spPr>
            <a:xfrm flipH="1">
              <a:off x="8496693" y="4054385"/>
              <a:ext cx="578913" cy="1087829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Овал 24">
              <a:extLst>
                <a:ext uri="{FF2B5EF4-FFF2-40B4-BE49-F238E27FC236}">
                  <a16:creationId xmlns:a16="http://schemas.microsoft.com/office/drawing/2014/main" id="{6A72434D-6B50-3BE7-8C15-80DF4CF3BC78}"/>
                </a:ext>
              </a:extLst>
            </p:cNvPr>
            <p:cNvSpPr/>
            <p:nvPr/>
          </p:nvSpPr>
          <p:spPr>
            <a:xfrm>
              <a:off x="5175314" y="4218180"/>
              <a:ext cx="1263194" cy="328841"/>
            </a:xfrm>
            <a:prstGeom prst="ellipse">
              <a:avLst/>
            </a:prstGeom>
            <a:noFill/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500"/>
            </a:p>
          </p:txBody>
        </p:sp>
        <p:sp>
          <p:nvSpPr>
            <p:cNvPr id="27" name="Прямоугольник: скругленные углы 26">
              <a:extLst>
                <a:ext uri="{FF2B5EF4-FFF2-40B4-BE49-F238E27FC236}">
                  <a16:creationId xmlns:a16="http://schemas.microsoft.com/office/drawing/2014/main" id="{CFB6BDE6-CE48-E1A0-79A1-E5A38585000F}"/>
                </a:ext>
              </a:extLst>
            </p:cNvPr>
            <p:cNvSpPr/>
            <p:nvPr/>
          </p:nvSpPr>
          <p:spPr>
            <a:xfrm>
              <a:off x="716927" y="4086552"/>
              <a:ext cx="2724346" cy="563517"/>
            </a:xfrm>
            <a:prstGeom prst="roundRect">
              <a:avLst/>
            </a:prstGeom>
            <a:noFill/>
            <a:ln w="190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err="1">
                  <a:solidFill>
                    <a:schemeClr val="tx1"/>
                  </a:solidFill>
                </a:rPr>
                <a:t>Фунгицидные</a:t>
              </a:r>
              <a:r>
                <a:rPr lang="ru-RU" sz="1200" b="1" dirty="0">
                  <a:solidFill>
                    <a:schemeClr val="tx1"/>
                  </a:solidFill>
                </a:rPr>
                <a:t> ДС</a:t>
              </a:r>
            </a:p>
          </p:txBody>
        </p:sp>
        <p:cxnSp>
          <p:nvCxnSpPr>
            <p:cNvPr id="29" name="Прямая со стрелкой 28">
              <a:extLst>
                <a:ext uri="{FF2B5EF4-FFF2-40B4-BE49-F238E27FC236}">
                  <a16:creationId xmlns:a16="http://schemas.microsoft.com/office/drawing/2014/main" id="{8C8746D1-7866-B646-3A84-3DF76556A2A5}"/>
                </a:ext>
              </a:extLst>
            </p:cNvPr>
            <p:cNvCxnSpPr>
              <a:cxnSpLocks/>
              <a:stCxn id="27" idx="3"/>
              <a:endCxn id="25" idx="2"/>
            </p:cNvCxnSpPr>
            <p:nvPr/>
          </p:nvCxnSpPr>
          <p:spPr>
            <a:xfrm>
              <a:off x="3441273" y="4368311"/>
              <a:ext cx="1734041" cy="14290"/>
            </a:xfrm>
            <a:prstGeom prst="straightConnector1">
              <a:avLst/>
            </a:prstGeom>
            <a:ln w="19050">
              <a:solidFill>
                <a:schemeClr val="accent4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2" name="Овал 31">
              <a:extLst>
                <a:ext uri="{FF2B5EF4-FFF2-40B4-BE49-F238E27FC236}">
                  <a16:creationId xmlns:a16="http://schemas.microsoft.com/office/drawing/2014/main" id="{90AED6BF-5390-EB78-7A92-D318ABE8073A}"/>
                </a:ext>
              </a:extLst>
            </p:cNvPr>
            <p:cNvSpPr/>
            <p:nvPr/>
          </p:nvSpPr>
          <p:spPr>
            <a:xfrm>
              <a:off x="5354424" y="2238793"/>
              <a:ext cx="2045617" cy="368540"/>
            </a:xfrm>
            <a:prstGeom prst="ellipse">
              <a:avLst/>
            </a:prstGeom>
            <a:noFill/>
            <a:ln w="28575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500"/>
            </a:p>
          </p:txBody>
        </p:sp>
        <p:sp>
          <p:nvSpPr>
            <p:cNvPr id="34" name="Прямоугольник: скругленные углы 33">
              <a:extLst>
                <a:ext uri="{FF2B5EF4-FFF2-40B4-BE49-F238E27FC236}">
                  <a16:creationId xmlns:a16="http://schemas.microsoft.com/office/drawing/2014/main" id="{7D5BAB2E-6FAC-9C21-8385-4A10CB270608}"/>
                </a:ext>
              </a:extLst>
            </p:cNvPr>
            <p:cNvSpPr/>
            <p:nvPr/>
          </p:nvSpPr>
          <p:spPr>
            <a:xfrm>
              <a:off x="8003359" y="2178202"/>
              <a:ext cx="3727043" cy="563517"/>
            </a:xfrm>
            <a:prstGeom prst="roundRect">
              <a:avLst/>
            </a:prstGeom>
            <a:noFill/>
            <a:ln w="190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>
                  <a:solidFill>
                    <a:schemeClr val="tx1"/>
                  </a:solidFill>
                </a:rPr>
                <a:t>Туберкулоцидные </a:t>
              </a:r>
              <a:r>
                <a:rPr lang="ru-RU" sz="1200" b="1" dirty="0">
                  <a:solidFill>
                    <a:schemeClr val="tx1"/>
                  </a:solidFill>
                </a:rPr>
                <a:t>ДС</a:t>
              </a:r>
            </a:p>
          </p:txBody>
        </p:sp>
        <p:cxnSp>
          <p:nvCxnSpPr>
            <p:cNvPr id="36" name="Прямая со стрелкой 35">
              <a:extLst>
                <a:ext uri="{FF2B5EF4-FFF2-40B4-BE49-F238E27FC236}">
                  <a16:creationId xmlns:a16="http://schemas.microsoft.com/office/drawing/2014/main" id="{6CF75266-F1EC-5CB1-3561-33DAAAD1A815}"/>
                </a:ext>
              </a:extLst>
            </p:cNvPr>
            <p:cNvCxnSpPr>
              <a:cxnSpLocks/>
              <a:stCxn id="34" idx="1"/>
              <a:endCxn id="32" idx="6"/>
            </p:cNvCxnSpPr>
            <p:nvPr/>
          </p:nvCxnSpPr>
          <p:spPr>
            <a:xfrm flipH="1" flipV="1">
              <a:off x="7400041" y="2423063"/>
              <a:ext cx="603317" cy="36898"/>
            </a:xfrm>
            <a:prstGeom prst="straightConnector1">
              <a:avLst/>
            </a:prstGeom>
            <a:ln w="19050">
              <a:solidFill>
                <a:srgbClr val="0066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Овал 36">
              <a:extLst>
                <a:ext uri="{FF2B5EF4-FFF2-40B4-BE49-F238E27FC236}">
                  <a16:creationId xmlns:a16="http://schemas.microsoft.com/office/drawing/2014/main" id="{B42DC95C-C747-E302-0911-FB78365D5FA3}"/>
                </a:ext>
              </a:extLst>
            </p:cNvPr>
            <p:cNvSpPr/>
            <p:nvPr/>
          </p:nvSpPr>
          <p:spPr>
            <a:xfrm>
              <a:off x="5469864" y="1487170"/>
              <a:ext cx="2533493" cy="672989"/>
            </a:xfrm>
            <a:prstGeom prst="ellipse">
              <a:avLst/>
            </a:prstGeom>
            <a:noFill/>
            <a:ln w="28575">
              <a:solidFill>
                <a:srgbClr val="99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500"/>
            </a:p>
          </p:txBody>
        </p:sp>
        <p:sp>
          <p:nvSpPr>
            <p:cNvPr id="38" name="Прямоугольник: скругленные углы 37">
              <a:extLst>
                <a:ext uri="{FF2B5EF4-FFF2-40B4-BE49-F238E27FC236}">
                  <a16:creationId xmlns:a16="http://schemas.microsoft.com/office/drawing/2014/main" id="{24F72E8F-5313-50E7-81CE-912D296246D6}"/>
                </a:ext>
              </a:extLst>
            </p:cNvPr>
            <p:cNvSpPr/>
            <p:nvPr/>
          </p:nvSpPr>
          <p:spPr>
            <a:xfrm>
              <a:off x="716927" y="1554114"/>
              <a:ext cx="2724346" cy="563517"/>
            </a:xfrm>
            <a:prstGeom prst="roundRect">
              <a:avLst/>
            </a:prstGeom>
            <a:noFill/>
            <a:ln w="19050">
              <a:solidFill>
                <a:srgbClr val="99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err="1">
                  <a:solidFill>
                    <a:schemeClr val="tx1"/>
                  </a:solidFill>
                </a:rPr>
                <a:t>Спороцидные</a:t>
              </a:r>
              <a:r>
                <a:rPr lang="ru-RU" sz="1200" b="1" dirty="0">
                  <a:solidFill>
                    <a:schemeClr val="tx1"/>
                  </a:solidFill>
                </a:rPr>
                <a:t> ДС</a:t>
              </a:r>
            </a:p>
          </p:txBody>
        </p:sp>
        <p:cxnSp>
          <p:nvCxnSpPr>
            <p:cNvPr id="41" name="Прямая со стрелкой 40">
              <a:extLst>
                <a:ext uri="{FF2B5EF4-FFF2-40B4-BE49-F238E27FC236}">
                  <a16:creationId xmlns:a16="http://schemas.microsoft.com/office/drawing/2014/main" id="{829771E2-2615-5166-E300-7BF6F80912B4}"/>
                </a:ext>
              </a:extLst>
            </p:cNvPr>
            <p:cNvCxnSpPr>
              <a:cxnSpLocks/>
              <a:endCxn id="37" idx="2"/>
            </p:cNvCxnSpPr>
            <p:nvPr/>
          </p:nvCxnSpPr>
          <p:spPr>
            <a:xfrm flipV="1">
              <a:off x="3441273" y="1823665"/>
              <a:ext cx="2028591" cy="25165"/>
            </a:xfrm>
            <a:prstGeom prst="straightConnector1">
              <a:avLst/>
            </a:prstGeom>
            <a:ln w="19050">
              <a:solidFill>
                <a:srgbClr val="99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Овал 5"/>
            <p:cNvSpPr/>
            <p:nvPr/>
          </p:nvSpPr>
          <p:spPr>
            <a:xfrm>
              <a:off x="3707111" y="2607333"/>
              <a:ext cx="3433730" cy="776618"/>
            </a:xfrm>
            <a:prstGeom prst="ellipse">
              <a:avLst/>
            </a:prstGeom>
            <a:noFill/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500"/>
            </a:p>
          </p:txBody>
        </p:sp>
        <p:sp>
          <p:nvSpPr>
            <p:cNvPr id="28" name="Прямоугольник: скругленные углы 37">
              <a:extLst>
                <a:ext uri="{FF2B5EF4-FFF2-40B4-BE49-F238E27FC236}">
                  <a16:creationId xmlns:a16="http://schemas.microsoft.com/office/drawing/2014/main" id="{24F72E8F-5313-50E7-81CE-912D296246D6}"/>
                </a:ext>
              </a:extLst>
            </p:cNvPr>
            <p:cNvSpPr/>
            <p:nvPr/>
          </p:nvSpPr>
          <p:spPr>
            <a:xfrm>
              <a:off x="685665" y="2706021"/>
              <a:ext cx="2724346" cy="563517"/>
            </a:xfrm>
            <a:prstGeom prst="roundRect">
              <a:avLst/>
            </a:prstGeom>
            <a:noFill/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err="1" smtClean="0">
                  <a:solidFill>
                    <a:schemeClr val="tx1"/>
                  </a:solidFill>
                </a:rPr>
                <a:t>Деинвазион-ные</a:t>
              </a:r>
              <a:r>
                <a:rPr lang="ru-RU" sz="1200" b="1" dirty="0" smtClean="0">
                  <a:solidFill>
                    <a:schemeClr val="tx1"/>
                  </a:solidFill>
                </a:rPr>
                <a:t> </a:t>
              </a:r>
              <a:r>
                <a:rPr lang="ru-RU" sz="1200" b="1" dirty="0">
                  <a:solidFill>
                    <a:schemeClr val="tx1"/>
                  </a:solidFill>
                </a:rPr>
                <a:t>ДС</a:t>
              </a:r>
            </a:p>
          </p:txBody>
        </p:sp>
        <p:cxnSp>
          <p:nvCxnSpPr>
            <p:cNvPr id="10" name="Прямая со стрелкой 9">
              <a:extLst>
                <a:ext uri="{FF2B5EF4-FFF2-40B4-BE49-F238E27FC236}">
                  <a16:creationId xmlns:a16="http://schemas.microsoft.com/office/drawing/2014/main" id="{61F8B2BC-31AF-4022-2926-0B62C9D9ED82}"/>
                </a:ext>
              </a:extLst>
            </p:cNvPr>
            <p:cNvCxnSpPr>
              <a:stCxn id="28" idx="3"/>
              <a:endCxn id="6" idx="2"/>
            </p:cNvCxnSpPr>
            <p:nvPr/>
          </p:nvCxnSpPr>
          <p:spPr>
            <a:xfrm>
              <a:off x="3410011" y="2987780"/>
              <a:ext cx="297100" cy="786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C583D76-744B-5EAB-47CF-05539A6830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550" y="43526"/>
            <a:ext cx="1631671" cy="933713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2F235-8FDE-4525-BD8F-2DEA55ECB12D}" type="slidenum">
              <a:rPr lang="ru-RU" smtClean="0"/>
              <a:t>6</a:t>
            </a:fld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1C4F298-DA58-C441-FB0D-2288EF234D83}"/>
              </a:ext>
            </a:extLst>
          </p:cNvPr>
          <p:cNvSpPr txBox="1"/>
          <p:nvPr/>
        </p:nvSpPr>
        <p:spPr>
          <a:xfrm>
            <a:off x="5879269" y="3947429"/>
            <a:ext cx="261177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chemeClr val="accent2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Микроорганизмы из разных семейств, родов, видов и даже разные штаммы одного вида могут обладать неодинаковой, часто существенно различающейся, устойчивостью к воздействию ДС</a:t>
            </a:r>
            <a:endParaRPr lang="ru-RU" sz="16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39" name="Таблица 38">
            <a:extLst>
              <a:ext uri="{FF2B5EF4-FFF2-40B4-BE49-F238E27FC236}">
                <a16:creationId xmlns:a16="http://schemas.microsoft.com/office/drawing/2014/main" id="{44590861-A4DF-8D9D-303F-DEBB3809D2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926607"/>
              </p:ext>
            </p:extLst>
          </p:nvPr>
        </p:nvGraphicFramePr>
        <p:xfrm>
          <a:off x="294068" y="1356718"/>
          <a:ext cx="5483382" cy="4962532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2506254">
                  <a:extLst>
                    <a:ext uri="{9D8B030D-6E8A-4147-A177-3AD203B41FA5}">
                      <a16:colId xmlns:a16="http://schemas.microsoft.com/office/drawing/2014/main" val="2254680002"/>
                    </a:ext>
                  </a:extLst>
                </a:gridCol>
                <a:gridCol w="2977128">
                  <a:extLst>
                    <a:ext uri="{9D8B030D-6E8A-4147-A177-3AD203B41FA5}">
                      <a16:colId xmlns:a16="http://schemas.microsoft.com/office/drawing/2014/main" val="1428437890"/>
                    </a:ext>
                  </a:extLst>
                </a:gridCol>
              </a:tblGrid>
              <a:tr h="424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Вид микроорганизма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Жизнеспособность на объектах внешней среды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ru-RU" sz="1400" dirty="0">
                          <a:effectLst/>
                        </a:rPr>
                        <a:t>при </a:t>
                      </a:r>
                      <a:r>
                        <a:rPr lang="en-US" sz="1400" dirty="0">
                          <a:effectLst/>
                        </a:rPr>
                        <a:t>t </a:t>
                      </a:r>
                      <a:r>
                        <a:rPr lang="ru-RU" sz="1400" dirty="0">
                          <a:effectLst/>
                        </a:rPr>
                        <a:t>(20-23) </a:t>
                      </a:r>
                      <a:r>
                        <a:rPr lang="ru-RU" sz="1400" baseline="30000" dirty="0" err="1">
                          <a:effectLst/>
                        </a:rPr>
                        <a:t>о</a:t>
                      </a:r>
                      <a:r>
                        <a:rPr lang="ru-RU" sz="1400" dirty="0" err="1">
                          <a:effectLst/>
                        </a:rPr>
                        <a:t>С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47267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 dirty="0">
                          <a:effectLst/>
                          <a:latin typeface="+mn-lt"/>
                        </a:rPr>
                        <a:t>Род </a:t>
                      </a:r>
                      <a:r>
                        <a:rPr lang="en-US" sz="1400" b="0" dirty="0">
                          <a:effectLst/>
                          <a:latin typeface="+mn-lt"/>
                        </a:rPr>
                        <a:t>Escherichia</a:t>
                      </a:r>
                      <a:endParaRPr lang="ru-RU" sz="1400" b="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от нескольких часов до 7 дней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43065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 i="1" dirty="0" err="1">
                          <a:effectLst/>
                          <a:latin typeface="+mn-lt"/>
                        </a:rPr>
                        <a:t>Salmonella</a:t>
                      </a:r>
                      <a:r>
                        <a:rPr lang="ru-RU" sz="1400" b="0" i="1" dirty="0">
                          <a:effectLst/>
                          <a:latin typeface="+mn-lt"/>
                        </a:rPr>
                        <a:t> </a:t>
                      </a:r>
                      <a:r>
                        <a:rPr lang="ru-RU" sz="1400" b="0" i="1" dirty="0" err="1">
                          <a:effectLst/>
                          <a:latin typeface="+mn-lt"/>
                        </a:rPr>
                        <a:t>typhi</a:t>
                      </a:r>
                      <a:endParaRPr lang="ru-RU" sz="1400" b="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до нескольких месяцев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150763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i="1" dirty="0">
                          <a:effectLst/>
                          <a:latin typeface="+mn-lt"/>
                        </a:rPr>
                        <a:t>Staphylococcus aureus </a:t>
                      </a:r>
                      <a:r>
                        <a:rPr lang="en-US" sz="1400" b="0" dirty="0">
                          <a:effectLst/>
                          <a:latin typeface="+mn-lt"/>
                        </a:rPr>
                        <a:t>(</a:t>
                      </a:r>
                      <a:r>
                        <a:rPr lang="ru-RU" sz="1400" b="0" dirty="0">
                          <a:effectLst/>
                          <a:latin typeface="+mn-lt"/>
                        </a:rPr>
                        <a:t>пищевые токсикоинфекции</a:t>
                      </a:r>
                      <a:r>
                        <a:rPr lang="en-US" sz="1400" b="0" dirty="0">
                          <a:effectLst/>
                          <a:latin typeface="+mn-lt"/>
                        </a:rPr>
                        <a:t>)</a:t>
                      </a:r>
                      <a:r>
                        <a:rPr lang="ru-RU" sz="1400" b="0" dirty="0">
                          <a:effectLst/>
                          <a:latin typeface="+mn-lt"/>
                        </a:rPr>
                        <a:t> 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От нескольких неделей до 3-х месяцев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43849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dirty="0" smtClean="0">
                          <a:effectLst/>
                          <a:latin typeface="+mn-lt"/>
                        </a:rPr>
                        <a:t>Campylobacter</a:t>
                      </a:r>
                      <a:r>
                        <a:rPr lang="ru-RU" sz="1400" b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0" dirty="0" smtClean="0">
                          <a:effectLst/>
                          <a:latin typeface="+mn-lt"/>
                        </a:rPr>
                        <a:t>spp.</a:t>
                      </a:r>
                      <a:endParaRPr lang="ru-RU" sz="1400" b="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 smtClean="0">
                          <a:effectLst/>
                        </a:rPr>
                        <a:t>От</a:t>
                      </a:r>
                      <a:r>
                        <a:rPr lang="ru-RU" sz="1400" baseline="0" dirty="0" smtClean="0">
                          <a:effectLst/>
                        </a:rPr>
                        <a:t> 1 до 28 дней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22447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 dirty="0" smtClean="0">
                          <a:effectLst/>
                          <a:latin typeface="+mn-lt"/>
                        </a:rPr>
                        <a:t>Холерный вибрион</a:t>
                      </a:r>
                      <a:endParaRPr lang="ru-RU" sz="1400" b="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 smtClean="0">
                          <a:effectLst/>
                        </a:rPr>
                        <a:t>до 200 дней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5609769"/>
                  </a:ext>
                </a:extLst>
              </a:tr>
              <a:tr h="2106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 dirty="0" smtClean="0">
                          <a:effectLst/>
                          <a:latin typeface="+mn-lt"/>
                        </a:rPr>
                        <a:t>Энтерококки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 smtClean="0">
                          <a:effectLst/>
                        </a:rPr>
                        <a:t>до 1 года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04242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dirty="0" smtClean="0">
                          <a:effectLst/>
                          <a:latin typeface="+mn-lt"/>
                        </a:rPr>
                        <a:t>Salmonella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</a:rPr>
                        <a:t> spp.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 smtClean="0">
                          <a:effectLst/>
                        </a:rPr>
                        <a:t>до</a:t>
                      </a:r>
                      <a:r>
                        <a:rPr lang="ru-RU" sz="1400" baseline="0" dirty="0" smtClean="0">
                          <a:effectLst/>
                        </a:rPr>
                        <a:t> 12 месяцев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60652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b="0" baseline="0" dirty="0" smtClean="0">
                          <a:effectLst/>
                          <a:latin typeface="+mn-lt"/>
                        </a:rPr>
                        <a:t>Pseudomonas spp.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 smtClean="0">
                          <a:effectLst/>
                        </a:rPr>
                        <a:t>От</a:t>
                      </a:r>
                      <a:r>
                        <a:rPr lang="ru-RU" sz="1400" baseline="0" dirty="0" smtClean="0">
                          <a:effectLst/>
                        </a:rPr>
                        <a:t> 6 часов до 16 месяцев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32303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effectLst/>
                          <a:latin typeface="+mn-lt"/>
                        </a:rPr>
                        <a:t>Clostridium</a:t>
                      </a:r>
                      <a:r>
                        <a:rPr lang="ru-RU" sz="1400" b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0" baseline="0" dirty="0" smtClean="0">
                          <a:effectLst/>
                          <a:latin typeface="+mn-lt"/>
                        </a:rPr>
                        <a:t>spp.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 smtClean="0">
                          <a:effectLst/>
                        </a:rPr>
                        <a:t>до</a:t>
                      </a:r>
                      <a:r>
                        <a:rPr lang="ru-RU" sz="1400" baseline="0" dirty="0" smtClean="0">
                          <a:effectLst/>
                        </a:rPr>
                        <a:t> 2 лет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68607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 dirty="0">
                          <a:effectLst/>
                          <a:latin typeface="+mn-lt"/>
                        </a:rPr>
                        <a:t>Норовирусы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до 61 дня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41673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 dirty="0" err="1">
                          <a:effectLst/>
                          <a:latin typeface="+mn-lt"/>
                        </a:rPr>
                        <a:t>Ротавирусы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до </a:t>
                      </a:r>
                      <a:r>
                        <a:rPr lang="ru-RU" sz="1400" dirty="0" smtClean="0">
                          <a:effectLst/>
                        </a:rPr>
                        <a:t>45 </a:t>
                      </a:r>
                      <a:r>
                        <a:rPr lang="ru-RU" sz="1400" dirty="0">
                          <a:effectLst/>
                        </a:rPr>
                        <a:t>дней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68233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 dirty="0" err="1" smtClean="0">
                          <a:effectLst/>
                          <a:latin typeface="+mn-lt"/>
                        </a:rPr>
                        <a:t>Астровирусы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до 90 дней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34304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 dirty="0" err="1" smtClean="0">
                          <a:effectLst/>
                          <a:latin typeface="+mn-lt"/>
                        </a:rPr>
                        <a:t>Коронавирусы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до 90 дней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930631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 dirty="0" err="1" smtClean="0">
                          <a:effectLst/>
                          <a:latin typeface="+mn-lt"/>
                        </a:rPr>
                        <a:t>Энтеровирусы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от 18 до 160 дней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78303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0" dirty="0" smtClean="0">
                          <a:effectLst/>
                          <a:latin typeface="+mn-lt"/>
                        </a:rPr>
                        <a:t>Аденовирусы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от 6 часов до 3 месяцев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23337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0" dirty="0">
                          <a:effectLst/>
                          <a:latin typeface="+mn-lt"/>
                        </a:rPr>
                        <a:t>Возбудители дизентерии </a:t>
                      </a:r>
                      <a:endParaRPr lang="ru-RU" sz="1400" b="0" dirty="0" smtClean="0"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400" b="0" dirty="0" smtClean="0">
                          <a:effectLst/>
                          <a:latin typeface="+mn-lt"/>
                        </a:rPr>
                        <a:t>(</a:t>
                      </a:r>
                      <a:r>
                        <a:rPr lang="ru-RU" sz="1400" b="0" dirty="0">
                          <a:effectLst/>
                          <a:latin typeface="+mn-lt"/>
                        </a:rPr>
                        <a:t>род </a:t>
                      </a:r>
                      <a:r>
                        <a:rPr lang="en-US" sz="1400" b="0" dirty="0">
                          <a:effectLst/>
                          <a:latin typeface="+mn-lt"/>
                        </a:rPr>
                        <a:t>Shigella</a:t>
                      </a:r>
                      <a:r>
                        <a:rPr lang="ru-RU" sz="1400" b="0" dirty="0">
                          <a:effectLst/>
                          <a:latin typeface="+mn-lt"/>
                        </a:rPr>
                        <a:t>)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в течение нескольких месяцев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75981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1" dirty="0" smtClean="0">
                          <a:latin typeface="+mn-lt"/>
                        </a:rPr>
                        <a:t>Giardia </a:t>
                      </a:r>
                      <a:r>
                        <a:rPr lang="en-US" sz="1400" b="0" i="1" dirty="0" err="1" smtClean="0">
                          <a:latin typeface="+mn-lt"/>
                        </a:rPr>
                        <a:t>lamblia</a:t>
                      </a:r>
                      <a:endParaRPr lang="ru-RU" sz="1400" b="0" i="1" dirty="0" smtClean="0">
                        <a:latin typeface="+mn-lt"/>
                      </a:endParaRPr>
                    </a:p>
                    <a:p>
                      <a:pPr algn="ctr"/>
                      <a:r>
                        <a:rPr lang="ru-RU" sz="1400" b="0" dirty="0" smtClean="0">
                          <a:latin typeface="+mn-lt"/>
                        </a:rPr>
                        <a:t> (цисты лямблий)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от</a:t>
                      </a:r>
                      <a:r>
                        <a:rPr lang="ru-RU" sz="1400" baseline="0" dirty="0" smtClean="0"/>
                        <a:t> 20 до 123 дней</a:t>
                      </a:r>
                      <a:endParaRPr lang="ru-RU" sz="1400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5169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9160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2A0CA-1557-4E9B-9F90-5EB30B561F86}" type="slidenum">
              <a:rPr lang="ru-RU" smtClean="0"/>
              <a:t>7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131" y="883779"/>
            <a:ext cx="9765257" cy="54993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D17EFF6-D438-472F-0C12-15107667B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1" y="0"/>
            <a:ext cx="1321598" cy="7562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41316D2-63F5-D956-803B-1AE47E998A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7221" y="43885"/>
            <a:ext cx="1204777" cy="712390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8E42F211-D56C-47F0-3394-FC0F9DA240EC}"/>
              </a:ext>
            </a:extLst>
          </p:cNvPr>
          <p:cNvSpPr txBox="1">
            <a:spLocks noChangeArrowheads="1"/>
          </p:cNvSpPr>
          <p:nvPr/>
        </p:nvSpPr>
        <p:spPr>
          <a:xfrm>
            <a:off x="1102686" y="108193"/>
            <a:ext cx="10004146" cy="77558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+mn-lt"/>
              </a:rPr>
            </a:br>
            <a:r>
              <a:rPr lang="ru-RU" sz="24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+mn-lt"/>
              </a:rPr>
            </a:br>
            <a:r>
              <a:rPr lang="ru-RU" sz="2400" b="1" dirty="0">
                <a:solidFill>
                  <a:srgbClr val="0070C0"/>
                </a:solidFill>
                <a:latin typeface="+mn-lt"/>
              </a:rPr>
              <a:t>Классификация </a:t>
            </a:r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дезинфекции по целям и условиям проведения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+mn-lt"/>
              </a:rPr>
            </a:br>
            <a:r>
              <a:rPr lang="ru-RU" sz="2400" b="1" dirty="0">
                <a:solidFill>
                  <a:srgbClr val="0070C0"/>
                </a:solidFill>
                <a:latin typeface="+mn-lt"/>
              </a:rPr>
              <a:t> </a:t>
            </a:r>
            <a:br>
              <a:rPr lang="ru-RU" sz="2400" b="1" dirty="0">
                <a:solidFill>
                  <a:srgbClr val="0070C0"/>
                </a:solidFill>
                <a:latin typeface="+mn-lt"/>
              </a:rPr>
            </a:br>
            <a:endParaRPr lang="ru-RU" sz="2400" b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08564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55">
            <a:extLst>
              <a:ext uri="{FF2B5EF4-FFF2-40B4-BE49-F238E27FC236}">
                <a16:creationId xmlns:a16="http://schemas.microsoft.com/office/drawing/2014/main" id="{6F41E4A8-28E0-E420-E535-9ADF32BD1C3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0116" y="620725"/>
          <a:ext cx="11377083" cy="5958920"/>
        </p:xfrm>
        <a:graphic>
          <a:graphicData uri="http://schemas.openxmlformats.org/drawingml/2006/table">
            <a:tbl>
              <a:tblPr firstRow="1" bandRow="1"/>
              <a:tblGrid>
                <a:gridCol w="1417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7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41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443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728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8304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Классы и ранги устойчивости микроорганизмов   к </a:t>
                      </a:r>
                      <a:r>
                        <a:rPr kumimoji="0" lang="ru-RU" sz="1200" b="1" i="0" u="none" strike="noStrike" cap="none" normalizeH="0" baseline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дезинфектантам</a:t>
                      </a: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Разновидности возбудителей и виды инфекционных болезней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Тест-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микроорганизмы, применяемые для отработки режимов дезинфекции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622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Группы и виды микроорганизмов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Примеры вызываемых инфекций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304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Высокая устойчивость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1 класс</a:t>
                      </a: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РангА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Прионы 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CC6600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«Коровье бешенство»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нет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56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Ранг Б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Споры бактерий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  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Сибирская язва; Столбняк;                                                       Газовая гангрена; Ботулизм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Псевдомембранозный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колит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+mn-lt"/>
                        </a:rPr>
                        <a:t>Bacillus cereus (ATCC 10876)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+mn-lt"/>
                        </a:rPr>
                        <a:t>Bacillus subtilis (ATCC 6633)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660033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670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Средняя устойчивость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 класс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Ранг В</a:t>
                      </a: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Микобактерии туберкулеза;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Грибы- </a:t>
                      </a:r>
                      <a:r>
                        <a:rPr kumimoji="0" lang="ru-RU" sz="1200" b="1" i="0" u="none" strike="noStrike" cap="none" normalizeH="0" baseline="0" err="1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дерматофиты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;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2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Грибы рода </a:t>
                      </a: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Aspergillus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Туберкулез;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err="1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Дерматофитии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Аспергилез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</a:rPr>
                        <a:t>M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</a:rPr>
                        <a:t>у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</a:rPr>
                        <a:t>kobacterium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</a:rPr>
                        <a:t>t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errae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lang="en-US" sz="12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DSM 43227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Trichophyton mentagrophytes ATCC 9533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Aspergillus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brasiliensis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+mn-lt"/>
                        </a:rPr>
                        <a:t>ATCC 16404</a:t>
                      </a: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74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Ранг Г</a:t>
                      </a: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err="1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Полиовирусы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;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err="1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Энтеровирусы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err="1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Коксаки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ЕСНО и </a:t>
                      </a:r>
                      <a:r>
                        <a:rPr kumimoji="0" lang="ru-RU" sz="1200" b="1" i="0" u="none" strike="noStrike" cap="none" normalizeH="0" baseline="0" err="1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др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; </a:t>
                      </a:r>
                      <a:r>
                        <a:rPr kumimoji="0" lang="ru-RU" sz="1200" b="1" i="0" u="none" strike="noStrike" cap="none" normalizeH="0" baseline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Риновирусы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err="1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Норовирусы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Вирус гепатита 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Грибы рода </a:t>
                      </a:r>
                      <a:r>
                        <a:rPr kumimoji="0" lang="ru-RU" sz="1200" b="1" i="0" u="none" strike="noStrike" cap="none" normalizeH="0" baseline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Кандида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;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990099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Полиомиелит;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Энтеровирусные инфекции;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Респираторные  инфекции;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err="1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Норовирусные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инфекции;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990099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Гепатит А;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Кандидозы;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+mn-lt"/>
                        </a:rPr>
                        <a:t>Вирус полиомиелита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+mn-lt"/>
                        </a:rPr>
                        <a:t> 1 типа, шт.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+mn-lt"/>
                        </a:rPr>
                        <a:t>LSc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+mn-lt"/>
                        </a:rPr>
                        <a:t> 2ab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ts val="12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C. albicans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ATCC 10231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F0066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84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Ранг Д 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Ротавирусы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err="1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Реовирусы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; 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CC6600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Ротовирусный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гастроэнтерит;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Лихорадочные заболевания ; энтериты </a:t>
                      </a: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84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Ранг Е</a:t>
                      </a: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Аденовирусы;</a:t>
                      </a: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Фаринго – кератоконъюк-тивиты ; Гастроэнтериты;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CC6600"/>
                          </a:solidFill>
                          <a:effectLst/>
                          <a:latin typeface="+mn-lt"/>
                        </a:rPr>
                        <a:t>Аденовирус 5 типа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11182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Низкая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Устойчивость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 класс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 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Ранг З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Вегетативные формы бактерий;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Кишечные инфекции;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Инфекции верх. дых. путей, пневмонии 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Холера, чума , туляремия и др.</a:t>
                      </a: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</a:rPr>
                        <a:t>Escherichia coli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</a:rPr>
                        <a:t>ATCC 10536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</a:rPr>
                        <a:t>Salmonella typhimurium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</a:rPr>
                        <a:t>ATCC 13311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</a:rPr>
                        <a:t>Pseudomonas aeruginosa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</a:rPr>
                        <a:t>ATCC 27853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</a:rPr>
                        <a:t>Staphylococcus aureus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+mn-lt"/>
                        </a:rPr>
                        <a:t>ATCC 6538-P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86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Ранг И 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Вирусы гепатитов В,С,</a:t>
                      </a: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D</a:t>
                      </a:r>
                      <a:r>
                        <a:rPr kumimoji="0" 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, ВИЧ; Вирусы гриппа, герпеса, парагриппа; Коронавирусы</a:t>
                      </a:r>
                      <a:endParaRPr kumimoji="0" 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Гепатиты В, С, 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D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; ВИЧ; Герпес; Грипп (в </a:t>
                      </a:r>
                      <a:r>
                        <a:rPr kumimoji="0" 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т.ч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. «птичий» и «свиной»); «Атипичная пневмония», 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Эбола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и др.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+mn-lt"/>
                        </a:rPr>
                        <a:t>Вирус гриппа типа А,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+mn-lt"/>
                        </a:rPr>
                        <a:t>шт. 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+mn-lt"/>
                        </a:rPr>
                        <a:t>PR8</a:t>
                      </a:r>
                      <a:endParaRPr kumimoji="0" 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+mn-lt"/>
                      </a:endParaRPr>
                    </a:p>
                  </a:txBody>
                  <a:tcPr marL="70091" marR="70091" marT="35042" marB="35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Rectangle 2">
            <a:extLst>
              <a:ext uri="{FF2B5EF4-FFF2-40B4-BE49-F238E27FC236}">
                <a16:creationId xmlns:a16="http://schemas.microsoft.com/office/drawing/2014/main" id="{8E42F211-D56C-47F0-3394-FC0F9DA240EC}"/>
              </a:ext>
            </a:extLst>
          </p:cNvPr>
          <p:cNvSpPr txBox="1">
            <a:spLocks noChangeArrowheads="1"/>
          </p:cNvSpPr>
          <p:nvPr/>
        </p:nvSpPr>
        <p:spPr>
          <a:xfrm>
            <a:off x="1596605" y="0"/>
            <a:ext cx="10004146" cy="77558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1800" b="1" dirty="0">
                <a:solidFill>
                  <a:srgbClr val="0070C0"/>
                </a:solidFill>
                <a:latin typeface="+mn-lt"/>
              </a:rPr>
            </a:br>
            <a:r>
              <a:rPr lang="ru-RU" sz="1800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sz="1800" b="1" dirty="0">
                <a:solidFill>
                  <a:srgbClr val="0070C0"/>
                </a:solidFill>
                <a:latin typeface="+mn-lt"/>
              </a:rPr>
            </a:br>
            <a:r>
              <a:rPr lang="ru-RU" sz="1800" b="1" dirty="0">
                <a:solidFill>
                  <a:srgbClr val="0070C0"/>
                </a:solidFill>
                <a:latin typeface="+mn-lt"/>
              </a:rPr>
              <a:t>Классификация патогенных микроорганизмов по убывающей степени</a:t>
            </a:r>
          </a:p>
          <a:p>
            <a:pPr algn="ctr"/>
            <a:r>
              <a:rPr lang="ru-RU" sz="1800" b="1" dirty="0">
                <a:solidFill>
                  <a:srgbClr val="0070C0"/>
                </a:solidFill>
                <a:latin typeface="+mn-lt"/>
              </a:rPr>
              <a:t>устойчивости к дезинфицирующим средствам</a:t>
            </a:r>
            <a:br>
              <a:rPr lang="ru-RU" sz="1800" b="1" dirty="0">
                <a:solidFill>
                  <a:srgbClr val="0070C0"/>
                </a:solidFill>
                <a:latin typeface="+mn-lt"/>
              </a:rPr>
            </a:br>
            <a:r>
              <a:rPr lang="ru-RU" sz="1800" b="1" dirty="0">
                <a:solidFill>
                  <a:srgbClr val="0070C0"/>
                </a:solidFill>
                <a:latin typeface="+mn-lt"/>
              </a:rPr>
              <a:t> </a:t>
            </a:r>
            <a:br>
              <a:rPr lang="ru-RU" sz="1800" b="1" dirty="0">
                <a:solidFill>
                  <a:srgbClr val="0070C0"/>
                </a:solidFill>
                <a:latin typeface="+mn-lt"/>
              </a:rPr>
            </a:br>
            <a:endParaRPr lang="ru-RU" sz="18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913532" y="6514503"/>
            <a:ext cx="973667" cy="274320"/>
          </a:xfrm>
        </p:spPr>
        <p:txBody>
          <a:bodyPr/>
          <a:lstStyle/>
          <a:p>
            <a:fld id="{9E22F235-8FDE-4525-BD8F-2DEA55ECB12D}" type="slidenum">
              <a:rPr lang="ru-RU" smtClean="0"/>
              <a:t>8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3FF37DD-765E-EFEF-8135-2B820CC3B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4154" y="43885"/>
            <a:ext cx="937845" cy="5545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C583D76-744B-5EAB-47CF-05539A6830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550" y="43526"/>
            <a:ext cx="882807" cy="50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752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5269" y="1082232"/>
            <a:ext cx="10515600" cy="373692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+mn-lt"/>
              </a:rPr>
              <a:t>«</a:t>
            </a:r>
            <a:r>
              <a:rPr lang="ru-RU" sz="2800" cap="none" dirty="0" smtClean="0">
                <a:solidFill>
                  <a:srgbClr val="0070C0"/>
                </a:solidFill>
                <a:latin typeface="+mn-lt"/>
              </a:rPr>
              <a:t>Режим применения дезинфицирующего средства, эффективный в отношении более устойчивого микроорганизма, является, как правило, эффективным в отношении других видов микроорганизмов, но с более низкой степенью устойчивости</a:t>
            </a:r>
            <a:r>
              <a:rPr lang="ru-RU" sz="2800" dirty="0" smtClean="0">
                <a:solidFill>
                  <a:srgbClr val="0070C0"/>
                </a:solidFill>
                <a:latin typeface="+mn-lt"/>
              </a:rPr>
              <a:t>»</a:t>
            </a:r>
            <a:endParaRPr lang="ru-RU" sz="28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3" name="Номер слайда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2F235-8FDE-4525-BD8F-2DEA55ECB12D}" type="slidenum">
              <a:rPr lang="ru-RU" smtClean="0"/>
              <a:t>9</a:t>
            </a:fld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BCAA9C-70BE-7FCF-174E-06A5F7BA7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9828" y="43884"/>
            <a:ext cx="1782171" cy="1053805"/>
          </a:xfrm>
          <a:prstGeom prst="rect">
            <a:avLst/>
          </a:prstGeom>
        </p:spPr>
      </p:pic>
      <p:sp>
        <p:nvSpPr>
          <p:cNvPr id="4" name="Text Box 82"/>
          <p:cNvSpPr txBox="1">
            <a:spLocks noChangeArrowheads="1"/>
          </p:cNvSpPr>
          <p:nvPr/>
        </p:nvSpPr>
        <p:spPr bwMode="auto">
          <a:xfrm>
            <a:off x="2243579" y="760466"/>
            <a:ext cx="8057787" cy="5232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rgbClr val="0070C0"/>
                </a:solidFill>
                <a:latin typeface="+mn-lt"/>
              </a:rPr>
              <a:t> Традиционный «прием» дезинфектологии: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4185137" y="4062046"/>
            <a:ext cx="7622932" cy="2602523"/>
            <a:chOff x="685665" y="1135061"/>
            <a:chExt cx="11305857" cy="5134278"/>
          </a:xfrm>
        </p:grpSpPr>
        <p:pic>
          <p:nvPicPr>
            <p:cNvPr id="6" name="Picture 4" descr="Сравнительная резистентность микроорганизмов к дезинфекции">
              <a:extLst>
                <a:ext uri="{FF2B5EF4-FFF2-40B4-BE49-F238E27FC236}">
                  <a16:creationId xmlns:a16="http://schemas.microsoft.com/office/drawing/2014/main" id="{C3EFC933-BAEA-7A72-18AE-8BBC2FD09A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73739" y="1135061"/>
              <a:ext cx="4838113" cy="513427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3F5895C2-F87B-5DC8-87D3-CBFA79C5A542}"/>
                </a:ext>
              </a:extLst>
            </p:cNvPr>
            <p:cNvSpPr/>
            <p:nvPr/>
          </p:nvSpPr>
          <p:spPr>
            <a:xfrm>
              <a:off x="3799002" y="5391462"/>
              <a:ext cx="4838113" cy="368848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  <p:cxnSp>
          <p:nvCxnSpPr>
            <p:cNvPr id="8" name="Прямая со стрелкой 7">
              <a:extLst>
                <a:ext uri="{FF2B5EF4-FFF2-40B4-BE49-F238E27FC236}">
                  <a16:creationId xmlns:a16="http://schemas.microsoft.com/office/drawing/2014/main" id="{C0913B4D-B252-0FFF-5A76-839DBBFD056D}"/>
                </a:ext>
              </a:extLst>
            </p:cNvPr>
            <p:cNvCxnSpPr>
              <a:cxnSpLocks/>
              <a:endCxn id="7" idx="6"/>
            </p:cNvCxnSpPr>
            <p:nvPr/>
          </p:nvCxnSpPr>
          <p:spPr>
            <a:xfrm flipH="1">
              <a:off x="8637115" y="5155791"/>
              <a:ext cx="530063" cy="42009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9F1020FC-ED49-6BB0-39B8-1A80AF3A36EF}"/>
                </a:ext>
              </a:extLst>
            </p:cNvPr>
            <p:cNvSpPr/>
            <p:nvPr/>
          </p:nvSpPr>
          <p:spPr>
            <a:xfrm>
              <a:off x="3263992" y="3383951"/>
              <a:ext cx="2533493" cy="677728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cxnSp>
          <p:nvCxnSpPr>
            <p:cNvPr id="10" name="Прямая со стрелкой 9">
              <a:extLst>
                <a:ext uri="{FF2B5EF4-FFF2-40B4-BE49-F238E27FC236}">
                  <a16:creationId xmlns:a16="http://schemas.microsoft.com/office/drawing/2014/main" id="{BAF18A20-D7FB-B7B4-5DCA-EBE139C8F6BB}"/>
                </a:ext>
              </a:extLst>
            </p:cNvPr>
            <p:cNvCxnSpPr/>
            <p:nvPr/>
          </p:nvCxnSpPr>
          <p:spPr>
            <a:xfrm flipH="1" flipV="1">
              <a:off x="5797485" y="3789575"/>
              <a:ext cx="3365369" cy="135712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Прямоугольник: скругленные углы 11">
              <a:extLst>
                <a:ext uri="{FF2B5EF4-FFF2-40B4-BE49-F238E27FC236}">
                  <a16:creationId xmlns:a16="http://schemas.microsoft.com/office/drawing/2014/main" id="{514DA2E8-A80B-E8DB-B5CA-167BBA88254A}"/>
                </a:ext>
              </a:extLst>
            </p:cNvPr>
            <p:cNvSpPr/>
            <p:nvPr/>
          </p:nvSpPr>
          <p:spPr>
            <a:xfrm>
              <a:off x="9162854" y="4901937"/>
              <a:ext cx="2724346" cy="563517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err="1">
                  <a:solidFill>
                    <a:schemeClr val="tx1"/>
                  </a:solidFill>
                </a:rPr>
                <a:t>Вирулицидные</a:t>
              </a:r>
              <a:r>
                <a:rPr lang="ru-RU" sz="1400" b="1" dirty="0">
                  <a:solidFill>
                    <a:schemeClr val="tx1"/>
                  </a:solidFill>
                </a:rPr>
                <a:t> ДС</a:t>
              </a:r>
            </a:p>
          </p:txBody>
        </p:sp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8923C5CF-D0BE-15DE-369E-73DD6139405C}"/>
                </a:ext>
              </a:extLst>
            </p:cNvPr>
            <p:cNvSpPr/>
            <p:nvPr/>
          </p:nvSpPr>
          <p:spPr>
            <a:xfrm>
              <a:off x="4553146" y="4615756"/>
              <a:ext cx="3572759" cy="368848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  <p:cxnSp>
          <p:nvCxnSpPr>
            <p:cNvPr id="13" name="Прямая со стрелкой 12">
              <a:extLst>
                <a:ext uri="{FF2B5EF4-FFF2-40B4-BE49-F238E27FC236}">
                  <a16:creationId xmlns:a16="http://schemas.microsoft.com/office/drawing/2014/main" id="{74F5D99F-C3CD-CB3C-44C1-8931111786B8}"/>
                </a:ext>
              </a:extLst>
            </p:cNvPr>
            <p:cNvCxnSpPr>
              <a:cxnSpLocks/>
              <a:stCxn id="11" idx="1"/>
            </p:cNvCxnSpPr>
            <p:nvPr/>
          </p:nvCxnSpPr>
          <p:spPr>
            <a:xfrm flipH="1" flipV="1">
              <a:off x="8003357" y="4901937"/>
              <a:ext cx="1159497" cy="28175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311D259E-219A-438D-BA5A-458686D2640F}"/>
                </a:ext>
              </a:extLst>
            </p:cNvPr>
            <p:cNvSpPr/>
            <p:nvPr/>
          </p:nvSpPr>
          <p:spPr>
            <a:xfrm>
              <a:off x="3949240" y="5032365"/>
              <a:ext cx="4838113" cy="368848"/>
            </a:xfrm>
            <a:prstGeom prst="ellipse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id="{8A09FA83-AAFB-F9D8-B84B-36E7A9A7EF72}"/>
                </a:ext>
              </a:extLst>
            </p:cNvPr>
            <p:cNvSpPr/>
            <p:nvPr/>
          </p:nvSpPr>
          <p:spPr>
            <a:xfrm>
              <a:off x="5882326" y="3605151"/>
              <a:ext cx="2905027" cy="714355"/>
            </a:xfrm>
            <a:prstGeom prst="ellipse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  <p:sp>
          <p:nvSpPr>
            <p:cNvPr id="16" name="Прямоугольник: скругленные углы 19">
              <a:extLst>
                <a:ext uri="{FF2B5EF4-FFF2-40B4-BE49-F238E27FC236}">
                  <a16:creationId xmlns:a16="http://schemas.microsoft.com/office/drawing/2014/main" id="{11E4B5C8-402C-172A-301F-9DC6438CCC65}"/>
                </a:ext>
              </a:extLst>
            </p:cNvPr>
            <p:cNvSpPr/>
            <p:nvPr/>
          </p:nvSpPr>
          <p:spPr>
            <a:xfrm>
              <a:off x="9075606" y="3772626"/>
              <a:ext cx="2724346" cy="563517"/>
            </a:xfrm>
            <a:prstGeom prst="roundRect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chemeClr val="tx1"/>
                  </a:solidFill>
                </a:rPr>
                <a:t>Бактерицидные ДС</a:t>
              </a:r>
            </a:p>
          </p:txBody>
        </p:sp>
        <p:cxnSp>
          <p:nvCxnSpPr>
            <p:cNvPr id="17" name="Прямая со стрелкой 16">
              <a:extLst>
                <a:ext uri="{FF2B5EF4-FFF2-40B4-BE49-F238E27FC236}">
                  <a16:creationId xmlns:a16="http://schemas.microsoft.com/office/drawing/2014/main" id="{2787A672-DACD-2015-6133-0F54A2E028EF}"/>
                </a:ext>
              </a:extLst>
            </p:cNvPr>
            <p:cNvCxnSpPr>
              <a:stCxn id="16" idx="1"/>
              <a:endCxn id="15" idx="6"/>
            </p:cNvCxnSpPr>
            <p:nvPr/>
          </p:nvCxnSpPr>
          <p:spPr>
            <a:xfrm flipH="1" flipV="1">
              <a:off x="8787353" y="3962329"/>
              <a:ext cx="288253" cy="92056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>
              <a:extLst>
                <a:ext uri="{FF2B5EF4-FFF2-40B4-BE49-F238E27FC236}">
                  <a16:creationId xmlns:a16="http://schemas.microsoft.com/office/drawing/2014/main" id="{058EB1E1-937D-E228-2E5C-14E87B0C6DDE}"/>
                </a:ext>
              </a:extLst>
            </p:cNvPr>
            <p:cNvCxnSpPr>
              <a:stCxn id="16" idx="1"/>
            </p:cNvCxnSpPr>
            <p:nvPr/>
          </p:nvCxnSpPr>
          <p:spPr>
            <a:xfrm flipH="1">
              <a:off x="8496693" y="4054385"/>
              <a:ext cx="578913" cy="1087829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Овал 18">
              <a:extLst>
                <a:ext uri="{FF2B5EF4-FFF2-40B4-BE49-F238E27FC236}">
                  <a16:creationId xmlns:a16="http://schemas.microsoft.com/office/drawing/2014/main" id="{6A72434D-6B50-3BE7-8C15-80DF4CF3BC78}"/>
                </a:ext>
              </a:extLst>
            </p:cNvPr>
            <p:cNvSpPr/>
            <p:nvPr/>
          </p:nvSpPr>
          <p:spPr>
            <a:xfrm>
              <a:off x="5175314" y="4218180"/>
              <a:ext cx="1263194" cy="328841"/>
            </a:xfrm>
            <a:prstGeom prst="ellipse">
              <a:avLst/>
            </a:prstGeom>
            <a:noFill/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20" name="Прямоугольник: скругленные углы 26">
              <a:extLst>
                <a:ext uri="{FF2B5EF4-FFF2-40B4-BE49-F238E27FC236}">
                  <a16:creationId xmlns:a16="http://schemas.microsoft.com/office/drawing/2014/main" id="{CFB6BDE6-CE48-E1A0-79A1-E5A38585000F}"/>
                </a:ext>
              </a:extLst>
            </p:cNvPr>
            <p:cNvSpPr/>
            <p:nvPr/>
          </p:nvSpPr>
          <p:spPr>
            <a:xfrm>
              <a:off x="716927" y="4086552"/>
              <a:ext cx="2724346" cy="563517"/>
            </a:xfrm>
            <a:prstGeom prst="roundRect">
              <a:avLst/>
            </a:prstGeom>
            <a:noFill/>
            <a:ln w="190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err="1">
                  <a:solidFill>
                    <a:schemeClr val="tx1"/>
                  </a:solidFill>
                </a:rPr>
                <a:t>Фунгицидные</a:t>
              </a:r>
              <a:r>
                <a:rPr lang="ru-RU" sz="1400" b="1" dirty="0">
                  <a:solidFill>
                    <a:schemeClr val="tx1"/>
                  </a:solidFill>
                </a:rPr>
                <a:t> ДС</a:t>
              </a:r>
            </a:p>
          </p:txBody>
        </p:sp>
        <p:cxnSp>
          <p:nvCxnSpPr>
            <p:cNvPr id="21" name="Прямая со стрелкой 20">
              <a:extLst>
                <a:ext uri="{FF2B5EF4-FFF2-40B4-BE49-F238E27FC236}">
                  <a16:creationId xmlns:a16="http://schemas.microsoft.com/office/drawing/2014/main" id="{8C8746D1-7866-B646-3A84-3DF76556A2A5}"/>
                </a:ext>
              </a:extLst>
            </p:cNvPr>
            <p:cNvCxnSpPr>
              <a:cxnSpLocks/>
              <a:stCxn id="20" idx="3"/>
              <a:endCxn id="19" idx="2"/>
            </p:cNvCxnSpPr>
            <p:nvPr/>
          </p:nvCxnSpPr>
          <p:spPr>
            <a:xfrm>
              <a:off x="3441273" y="4368311"/>
              <a:ext cx="1734041" cy="14290"/>
            </a:xfrm>
            <a:prstGeom prst="straightConnector1">
              <a:avLst/>
            </a:prstGeom>
            <a:ln w="19050">
              <a:solidFill>
                <a:schemeClr val="accent4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90AED6BF-5390-EB78-7A92-D318ABE8073A}"/>
                </a:ext>
              </a:extLst>
            </p:cNvPr>
            <p:cNvSpPr/>
            <p:nvPr/>
          </p:nvSpPr>
          <p:spPr>
            <a:xfrm>
              <a:off x="5354424" y="2238793"/>
              <a:ext cx="2045617" cy="368540"/>
            </a:xfrm>
            <a:prstGeom prst="ellipse">
              <a:avLst/>
            </a:prstGeom>
            <a:noFill/>
            <a:ln w="28575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23" name="Прямоугольник: скругленные углы 33">
              <a:extLst>
                <a:ext uri="{FF2B5EF4-FFF2-40B4-BE49-F238E27FC236}">
                  <a16:creationId xmlns:a16="http://schemas.microsoft.com/office/drawing/2014/main" id="{7D5BAB2E-6FAC-9C21-8385-4A10CB270608}"/>
                </a:ext>
              </a:extLst>
            </p:cNvPr>
            <p:cNvSpPr/>
            <p:nvPr/>
          </p:nvSpPr>
          <p:spPr>
            <a:xfrm>
              <a:off x="9006052" y="2178203"/>
              <a:ext cx="2985470" cy="563517"/>
            </a:xfrm>
            <a:prstGeom prst="roundRect">
              <a:avLst/>
            </a:prstGeom>
            <a:noFill/>
            <a:ln w="19050"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>
                  <a:solidFill>
                    <a:schemeClr val="tx1"/>
                  </a:solidFill>
                </a:rPr>
                <a:t>Туберкулоцидные ДС</a:t>
              </a:r>
            </a:p>
          </p:txBody>
        </p:sp>
        <p:cxnSp>
          <p:nvCxnSpPr>
            <p:cNvPr id="24" name="Прямая со стрелкой 23">
              <a:extLst>
                <a:ext uri="{FF2B5EF4-FFF2-40B4-BE49-F238E27FC236}">
                  <a16:creationId xmlns:a16="http://schemas.microsoft.com/office/drawing/2014/main" id="{6CF75266-F1EC-5CB1-3561-33DAAAD1A815}"/>
                </a:ext>
              </a:extLst>
            </p:cNvPr>
            <p:cNvCxnSpPr>
              <a:cxnSpLocks/>
              <a:stCxn id="23" idx="1"/>
              <a:endCxn id="22" idx="6"/>
            </p:cNvCxnSpPr>
            <p:nvPr/>
          </p:nvCxnSpPr>
          <p:spPr>
            <a:xfrm flipH="1" flipV="1">
              <a:off x="7400041" y="2423064"/>
              <a:ext cx="1606011" cy="36897"/>
            </a:xfrm>
            <a:prstGeom prst="straightConnector1">
              <a:avLst/>
            </a:prstGeom>
            <a:ln w="19050">
              <a:solidFill>
                <a:srgbClr val="0066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Овал 24">
              <a:extLst>
                <a:ext uri="{FF2B5EF4-FFF2-40B4-BE49-F238E27FC236}">
                  <a16:creationId xmlns:a16="http://schemas.microsoft.com/office/drawing/2014/main" id="{B42DC95C-C747-E302-0911-FB78365D5FA3}"/>
                </a:ext>
              </a:extLst>
            </p:cNvPr>
            <p:cNvSpPr/>
            <p:nvPr/>
          </p:nvSpPr>
          <p:spPr>
            <a:xfrm>
              <a:off x="5469864" y="1487170"/>
              <a:ext cx="2533493" cy="672989"/>
            </a:xfrm>
            <a:prstGeom prst="ellipse">
              <a:avLst/>
            </a:prstGeom>
            <a:noFill/>
            <a:ln w="28575">
              <a:solidFill>
                <a:srgbClr val="99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26" name="Прямоугольник: скругленные углы 37">
              <a:extLst>
                <a:ext uri="{FF2B5EF4-FFF2-40B4-BE49-F238E27FC236}">
                  <a16:creationId xmlns:a16="http://schemas.microsoft.com/office/drawing/2014/main" id="{24F72E8F-5313-50E7-81CE-912D296246D6}"/>
                </a:ext>
              </a:extLst>
            </p:cNvPr>
            <p:cNvSpPr/>
            <p:nvPr/>
          </p:nvSpPr>
          <p:spPr>
            <a:xfrm>
              <a:off x="716927" y="1554114"/>
              <a:ext cx="2724346" cy="563517"/>
            </a:xfrm>
            <a:prstGeom prst="roundRect">
              <a:avLst/>
            </a:prstGeom>
            <a:noFill/>
            <a:ln w="19050">
              <a:solidFill>
                <a:srgbClr val="99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err="1">
                  <a:solidFill>
                    <a:schemeClr val="tx1"/>
                  </a:solidFill>
                </a:rPr>
                <a:t>Спороцидные</a:t>
              </a:r>
              <a:r>
                <a:rPr lang="ru-RU" sz="1400" b="1" dirty="0">
                  <a:solidFill>
                    <a:schemeClr val="tx1"/>
                  </a:solidFill>
                </a:rPr>
                <a:t> ДС</a:t>
              </a:r>
            </a:p>
          </p:txBody>
        </p:sp>
        <p:cxnSp>
          <p:nvCxnSpPr>
            <p:cNvPr id="27" name="Прямая со стрелкой 26">
              <a:extLst>
                <a:ext uri="{FF2B5EF4-FFF2-40B4-BE49-F238E27FC236}">
                  <a16:creationId xmlns:a16="http://schemas.microsoft.com/office/drawing/2014/main" id="{829771E2-2615-5166-E300-7BF6F80912B4}"/>
                </a:ext>
              </a:extLst>
            </p:cNvPr>
            <p:cNvCxnSpPr>
              <a:cxnSpLocks/>
              <a:endCxn id="25" idx="2"/>
            </p:cNvCxnSpPr>
            <p:nvPr/>
          </p:nvCxnSpPr>
          <p:spPr>
            <a:xfrm flipV="1">
              <a:off x="3441273" y="1823665"/>
              <a:ext cx="2028591" cy="25165"/>
            </a:xfrm>
            <a:prstGeom prst="straightConnector1">
              <a:avLst/>
            </a:prstGeom>
            <a:ln w="19050">
              <a:solidFill>
                <a:srgbClr val="9900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Овал 27"/>
            <p:cNvSpPr/>
            <p:nvPr/>
          </p:nvSpPr>
          <p:spPr>
            <a:xfrm>
              <a:off x="3707111" y="2607333"/>
              <a:ext cx="3433730" cy="776618"/>
            </a:xfrm>
            <a:prstGeom prst="ellipse">
              <a:avLst/>
            </a:prstGeom>
            <a:noFill/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29" name="Прямоугольник: скругленные углы 37">
              <a:extLst>
                <a:ext uri="{FF2B5EF4-FFF2-40B4-BE49-F238E27FC236}">
                  <a16:creationId xmlns:a16="http://schemas.microsoft.com/office/drawing/2014/main" id="{24F72E8F-5313-50E7-81CE-912D296246D6}"/>
                </a:ext>
              </a:extLst>
            </p:cNvPr>
            <p:cNvSpPr/>
            <p:nvPr/>
          </p:nvSpPr>
          <p:spPr>
            <a:xfrm>
              <a:off x="685665" y="2706021"/>
              <a:ext cx="2724346" cy="563517"/>
            </a:xfrm>
            <a:prstGeom prst="roundRect">
              <a:avLst/>
            </a:prstGeom>
            <a:noFill/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err="1">
                  <a:solidFill>
                    <a:schemeClr val="tx1"/>
                  </a:solidFill>
                </a:rPr>
                <a:t>Деинвазионные</a:t>
              </a:r>
              <a:r>
                <a:rPr lang="ru-RU" sz="1400" b="1" dirty="0">
                  <a:solidFill>
                    <a:schemeClr val="tx1"/>
                  </a:solidFill>
                </a:rPr>
                <a:t> ДС</a:t>
              </a:r>
            </a:p>
          </p:txBody>
        </p:sp>
        <p:cxnSp>
          <p:nvCxnSpPr>
            <p:cNvPr id="30" name="Прямая со стрелкой 29">
              <a:extLst>
                <a:ext uri="{FF2B5EF4-FFF2-40B4-BE49-F238E27FC236}">
                  <a16:creationId xmlns:a16="http://schemas.microsoft.com/office/drawing/2014/main" id="{61F8B2BC-31AF-4022-2926-0B62C9D9ED82}"/>
                </a:ext>
              </a:extLst>
            </p:cNvPr>
            <p:cNvCxnSpPr>
              <a:stCxn id="29" idx="3"/>
              <a:endCxn id="28" idx="2"/>
            </p:cNvCxnSpPr>
            <p:nvPr/>
          </p:nvCxnSpPr>
          <p:spPr>
            <a:xfrm>
              <a:off x="3410011" y="2987780"/>
              <a:ext cx="297100" cy="786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A8E2B02F-9ECD-D514-76B3-0603C2EF49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258" y="29593"/>
            <a:ext cx="1866506" cy="106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1220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859</TotalTime>
  <Words>2362</Words>
  <Application>Microsoft Office PowerPoint</Application>
  <PresentationFormat>Широкоэкранный</PresentationFormat>
  <Paragraphs>298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Arial</vt:lpstr>
      <vt:lpstr>Calibri</vt:lpstr>
      <vt:lpstr>Georgia</vt:lpstr>
      <vt:lpstr>Tahoma</vt:lpstr>
      <vt:lpstr>Times New Roman</vt:lpstr>
      <vt:lpstr>Tw Cen MT</vt:lpstr>
      <vt:lpstr>Tw Cen MT Condensed</vt:lpstr>
      <vt:lpstr>Wingdings</vt:lpstr>
      <vt:lpstr>Wingdings 3</vt:lpstr>
      <vt:lpstr>Интеграл</vt:lpstr>
      <vt:lpstr>Презентация PowerPoint</vt:lpstr>
      <vt:lpstr>Презентация PowerPoint</vt:lpstr>
      <vt:lpstr>Презентация PowerPoint</vt:lpstr>
      <vt:lpstr>Дезинфицирующие средства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«Режим применения дезинфицирующего средства, эффективный в отношении более устойчивого микроорганизма, является, как правило, эффективным в отношении других видов микроорганизмов, но с более низкой степенью устойчивости»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Нормативно-методические документы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Еремеева НИ</dc:creator>
  <cp:lastModifiedBy>Дмитриева Галина Михайловна</cp:lastModifiedBy>
  <cp:revision>74</cp:revision>
  <cp:lastPrinted>2026-06-17T06:04:35Z</cp:lastPrinted>
  <dcterms:created xsi:type="dcterms:W3CDTF">2026-05-26T08:53:08Z</dcterms:created>
  <dcterms:modified xsi:type="dcterms:W3CDTF">2026-06-17T06:04:44Z</dcterms:modified>
</cp:coreProperties>
</file>